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50"/>
  </p:notesMasterIdLst>
  <p:handoutMasterIdLst>
    <p:handoutMasterId r:id="rId51"/>
  </p:handoutMasterIdLst>
  <p:sldIdLst>
    <p:sldId id="256" r:id="rId3"/>
    <p:sldId id="257" r:id="rId4"/>
    <p:sldId id="258" r:id="rId5"/>
    <p:sldId id="259" r:id="rId6"/>
    <p:sldId id="265" r:id="rId7"/>
    <p:sldId id="277" r:id="rId8"/>
    <p:sldId id="276" r:id="rId9"/>
    <p:sldId id="275" r:id="rId10"/>
    <p:sldId id="278" r:id="rId11"/>
    <p:sldId id="267" r:id="rId12"/>
    <p:sldId id="268" r:id="rId13"/>
    <p:sldId id="279" r:id="rId14"/>
    <p:sldId id="280" r:id="rId15"/>
    <p:sldId id="281" r:id="rId16"/>
    <p:sldId id="283" r:id="rId17"/>
    <p:sldId id="284" r:id="rId18"/>
    <p:sldId id="282" r:id="rId19"/>
    <p:sldId id="285" r:id="rId20"/>
    <p:sldId id="286" r:id="rId21"/>
    <p:sldId id="287" r:id="rId22"/>
    <p:sldId id="288" r:id="rId23"/>
    <p:sldId id="289" r:id="rId24"/>
    <p:sldId id="290" r:id="rId25"/>
    <p:sldId id="293" r:id="rId26"/>
    <p:sldId id="294" r:id="rId27"/>
    <p:sldId id="296" r:id="rId28"/>
    <p:sldId id="295" r:id="rId29"/>
    <p:sldId id="297" r:id="rId30"/>
    <p:sldId id="298" r:id="rId31"/>
    <p:sldId id="299" r:id="rId32"/>
    <p:sldId id="300" r:id="rId33"/>
    <p:sldId id="301" r:id="rId34"/>
    <p:sldId id="302" r:id="rId35"/>
    <p:sldId id="304" r:id="rId36"/>
    <p:sldId id="303" r:id="rId37"/>
    <p:sldId id="305" r:id="rId38"/>
    <p:sldId id="306" r:id="rId39"/>
    <p:sldId id="309" r:id="rId40"/>
    <p:sldId id="307" r:id="rId41"/>
    <p:sldId id="310" r:id="rId42"/>
    <p:sldId id="311" r:id="rId43"/>
    <p:sldId id="313" r:id="rId44"/>
    <p:sldId id="314" r:id="rId45"/>
    <p:sldId id="315" r:id="rId46"/>
    <p:sldId id="316" r:id="rId47"/>
    <p:sldId id="318" r:id="rId48"/>
    <p:sldId id="31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D116270-4DB2-4076-9C4D-2542E5375F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AA0F96-1875-4345-A23E-2FE7A62D85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93923-F3F5-41A9-B7B4-D6D619C18EC0}" type="datetimeFigureOut">
              <a:rPr lang="pt-PT" smtClean="0"/>
              <a:t>18/01/2019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1E740C2-D8FF-4B0D-90A1-2637DC0882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4066B-EAE1-4949-B4AF-A2E70F8C03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1F6E4-AB0A-4A67-B1EC-03CD082F10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067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0001B-6B27-46FB-B453-603E580E0610}" type="datetimeFigureOut">
              <a:rPr lang="pt-PT" smtClean="0"/>
              <a:t>18/01/2019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39F0F-8318-4D44-B886-B29166A9C95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3097C-35F9-466F-AB64-5AFD1AEC4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574DAF-A93E-41AB-AD3F-335F19AF8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34BD88-321E-47AB-A008-0F2498DF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D270FE-6B99-40A9-B758-FFA98F7A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7F11F9-0183-4882-B385-FAE08A58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2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96164-A5CC-490C-BE76-2A845A9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E6AD21-78F6-4FBA-909C-E123552C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324078-74D0-4F78-97B8-A0E8F72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A4D8234-CD86-4ED4-BAA8-ACA07AEC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6B8F54-D342-41A2-A27C-7448CB9A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94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4EFD4-DB3B-4348-9FAF-04031E34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724F576-C6C6-4484-8371-458664724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8AF783-6631-473B-A8E0-75A97FC7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76A484-3063-423C-BB97-AA19A66C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19E6BD-F894-4321-930C-4C404E0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5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1F3C-10DB-49D1-AA7E-D7EFE7EF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F786BF-B201-47B4-90CC-61D70B486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A3324C8-A9B7-4815-B10F-4F05878D7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21594A-3ADE-4DBD-A6FC-5DB85D4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836ABD-69CA-44B0-8767-6EF61E6A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CD985D4-66A3-40BA-BA52-75C77830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010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C4C59-72A8-423C-99DE-39A3B7D6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0B91B01-5EC8-4E29-82BD-CAE3CBFF8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D3C34B1-EACB-4139-875D-02849DC09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8393D7E-B6C9-45DF-AEB5-AEEE90A13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5B87ED2-DE10-48AE-97D6-F8D045178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AB14123-7170-4475-9CD2-449A1BCC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327D08C-4534-4A30-87E9-E691026C4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326D860-EAC3-4686-905F-DCC982A0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867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C9736-13FA-404A-BA00-AB9250F4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3837248-3736-4341-8C3F-A6CA4129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9AFB6-9D28-4C3B-837C-8142D70F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C48658C-A202-4174-B22D-22569DEA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65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F64BFF0-5952-49B9-8494-2865A6AA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E205FFA-A085-4FB5-A448-53810A14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1C9231-7DC1-400B-B8C7-AF23111A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9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7A3A7-1411-4812-A1BD-05EDE3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FF26D-2EF4-4CBB-A082-FBC0F9DC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81B13F5-637C-4F1B-8955-00A5BBED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725001C-3B11-4F06-B6C5-19C9E9A5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9B494-28CC-4BD5-AF13-4C743DA7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465FF2-6E69-47DE-B2E8-1C2CE18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124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0E737-04BD-49DC-B98C-293725B8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DDAEE2D-7681-41CD-B88C-788CED449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0B3A20-D952-4ED1-B87E-B0DF70276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BDA702-6DBD-4906-91FA-4A274F71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6A0B84-2813-4CCE-8659-B1BBCC60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D58A49-F9E1-4E3D-A783-706DBF8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85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6567C-60DA-48BA-B3CA-6A824377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47953F9-F705-45E9-9DA8-B553C7F01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BB5ABE2-5489-4069-AF1D-12D66844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1333D5-15D1-4558-A418-A6DABE16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5EB06E-1854-445C-ABB7-EAE68873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38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A4B43E-F612-4A26-ADE2-377EB4539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65F8AAF-9A90-49BB-9C64-383FCBEB9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2EFE2E-3B0B-4C23-8B8D-BC2116E3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E39C304-5FA7-420A-A862-97BF395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B0C695-16D4-466A-A785-82869964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7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4C2C5D0-C7FA-4B0F-8031-FAD7D428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855212-1DC7-4D4C-B42D-41A5EE85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6EC7AD-FA8B-46E9-A882-43F6449A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99DA25-297C-4C64-B077-E4FCE1ECA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15539A-F77D-4F25-8DCF-AADB60E62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8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hyperlink" Target="http://worldbuilding.stackexchange.com/questions/9084/what-would-be-pick-up-the-phone-icon-in-the-fu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hyperlink" Target="http://worldbuilding.stackexchange.com/questions/9084/what-would-be-pick-up-the-phone-icon-in-the-futur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2BD0EA-1A41-437A-87A9-D005471B3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54" y="4746171"/>
            <a:ext cx="3437290" cy="1584221"/>
          </a:xfrm>
        </p:spPr>
        <p:txBody>
          <a:bodyPr>
            <a:normAutofit fontScale="85000" lnSpcReduction="20000"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 </a:t>
            </a:r>
            <a:r>
              <a:rPr lang="en-GB" sz="1600" dirty="0" err="1">
                <a:solidFill>
                  <a:schemeClr val="bg1"/>
                </a:solidFill>
              </a:rPr>
              <a:t>equipa</a:t>
            </a:r>
            <a:r>
              <a:rPr lang="en-GB" sz="1600" dirty="0">
                <a:solidFill>
                  <a:schemeClr val="bg1"/>
                </a:solidFill>
              </a:rPr>
              <a:t>: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Adriana </a:t>
            </a:r>
            <a:r>
              <a:rPr lang="en-GB" sz="1600" dirty="0" err="1">
                <a:solidFill>
                  <a:srgbClr val="F3F3F2"/>
                </a:solidFill>
              </a:rPr>
              <a:t>Meireles</a:t>
            </a:r>
            <a:endParaRPr lang="en-GB" sz="1600" dirty="0">
              <a:solidFill>
                <a:srgbClr val="F3F3F2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Nuno </a:t>
            </a:r>
            <a:r>
              <a:rPr lang="en-GB" sz="1600" dirty="0" err="1">
                <a:solidFill>
                  <a:srgbClr val="F3F3F2"/>
                </a:solidFill>
              </a:rPr>
              <a:t>silva</a:t>
            </a:r>
            <a:endParaRPr lang="pt-PT" sz="1600" dirty="0">
              <a:solidFill>
                <a:srgbClr val="F3F3F2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Ricardo Pereira</a:t>
            </a:r>
          </a:p>
          <a:p>
            <a:r>
              <a:rPr lang="en-GB" sz="1600" dirty="0" err="1">
                <a:solidFill>
                  <a:srgbClr val="F3F3F2"/>
                </a:solidFill>
              </a:rPr>
              <a:t>shahzod</a:t>
            </a:r>
            <a:r>
              <a:rPr lang="en-GB" sz="1600" dirty="0">
                <a:solidFill>
                  <a:srgbClr val="F3F3F2"/>
                </a:solidFill>
              </a:rPr>
              <a:t> </a:t>
            </a:r>
            <a:r>
              <a:rPr lang="en-GB" sz="1600" dirty="0" err="1">
                <a:solidFill>
                  <a:srgbClr val="F3F3F2"/>
                </a:solidFill>
              </a:rPr>
              <a:t>yusupov</a:t>
            </a:r>
            <a:endParaRPr lang="en-GB" sz="1600" dirty="0">
              <a:solidFill>
                <a:srgbClr val="F3F3F2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BF867-F609-4CF4-A571-274FF7CC6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2" t="30304" r="67577" b="43435"/>
          <a:stretch/>
        </p:blipFill>
        <p:spPr>
          <a:xfrm>
            <a:off x="5575420" y="2766503"/>
            <a:ext cx="5736604" cy="28813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790FB9-FFC7-4371-BF8E-13A6F506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97" y="0"/>
            <a:ext cx="2197050" cy="1988330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535A20E4-8E27-417D-953A-D752C8E0F92C}"/>
              </a:ext>
            </a:extLst>
          </p:cNvPr>
          <p:cNvSpPr txBox="1">
            <a:spLocks/>
          </p:cNvSpPr>
          <p:nvPr/>
        </p:nvSpPr>
        <p:spPr>
          <a:xfrm>
            <a:off x="644854" y="498146"/>
            <a:ext cx="3437290" cy="992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3F3F2"/>
                </a:solidFill>
              </a:rPr>
              <a:t>IMPLEMENTAÇÃO DA BASE DE DADOS</a:t>
            </a:r>
          </a:p>
          <a:p>
            <a:endParaRPr lang="en-GB" sz="1600" dirty="0">
              <a:solidFill>
                <a:srgbClr val="F3F3F2"/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7A203D9-DFD8-42E9-AA3E-200D9522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7892" y="6375679"/>
            <a:ext cx="4114800" cy="345796"/>
          </a:xfrm>
        </p:spPr>
        <p:txBody>
          <a:bodyPr/>
          <a:lstStyle/>
          <a:p>
            <a:r>
              <a:rPr lang="pt-PT" dirty="0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5C373A-C89E-4CCC-A78F-10463DD3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13B3A8-825B-40F9-8FD6-DC8D46370C93}"/>
              </a:ext>
            </a:extLst>
          </p:cNvPr>
          <p:cNvSpPr txBox="1"/>
          <p:nvPr/>
        </p:nvSpPr>
        <p:spPr>
          <a:xfrm>
            <a:off x="1120846" y="400717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Sr. Oleb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0926B9-EA7C-456D-8E6E-A1EC3D306DAE}"/>
              </a:ext>
            </a:extLst>
          </p:cNvPr>
          <p:cNvSpPr txBox="1"/>
          <p:nvPr/>
        </p:nvSpPr>
        <p:spPr>
          <a:xfrm>
            <a:off x="9507185" y="3975665"/>
            <a:ext cx="9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Equipa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648D61A-9928-4356-A212-3B88F0C2DF0B}"/>
              </a:ext>
            </a:extLst>
          </p:cNvPr>
          <p:cNvSpPr/>
          <p:nvPr/>
        </p:nvSpPr>
        <p:spPr>
          <a:xfrm>
            <a:off x="2550522" y="3524516"/>
            <a:ext cx="5782317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E49C8FE-CC8B-431B-93E6-13E1B0896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39657" y="3080592"/>
            <a:ext cx="418974" cy="41897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9A22A26-806D-4B74-807C-884B3E3B9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327"/>
          <a:stretch/>
        </p:blipFill>
        <p:spPr>
          <a:xfrm>
            <a:off x="982636" y="2431510"/>
            <a:ext cx="1110617" cy="15211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2706DD9-C657-4026-B986-45F7BF170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876"/>
          <a:stretch/>
        </p:blipFill>
        <p:spPr>
          <a:xfrm>
            <a:off x="8822305" y="2418111"/>
            <a:ext cx="2284298" cy="153450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F6EADE3-02B8-4F7B-B771-9BE9B511D8D3}"/>
              </a:ext>
            </a:extLst>
          </p:cNvPr>
          <p:cNvSpPr txBox="1"/>
          <p:nvPr/>
        </p:nvSpPr>
        <p:spPr>
          <a:xfrm>
            <a:off x="4783551" y="1632582"/>
            <a:ext cx="238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</a:t>
            </a:r>
            <a:r>
              <a:rPr lang="en-GB" dirty="0" err="1"/>
              <a:t>Achamos</a:t>
            </a:r>
            <a:r>
              <a:rPr lang="en-GB" dirty="0"/>
              <a:t> que as </a:t>
            </a:r>
            <a:r>
              <a:rPr lang="en-GB" dirty="0" err="1"/>
              <a:t>validades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deveriam</a:t>
            </a:r>
            <a:r>
              <a:rPr lang="en-GB" dirty="0"/>
              <a:t> </a:t>
            </a:r>
            <a:r>
              <a:rPr lang="en-GB" dirty="0" err="1"/>
              <a:t>estar</a:t>
            </a:r>
            <a:r>
              <a:rPr lang="en-GB" dirty="0"/>
              <a:t> </a:t>
            </a:r>
            <a:r>
              <a:rPr lang="en-GB" dirty="0" err="1"/>
              <a:t>incluidas</a:t>
            </a:r>
            <a:r>
              <a:rPr lang="en-GB" dirty="0"/>
              <a:t> (…)”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BDB064-059D-4577-AFD7-4462E2F4E5A4}"/>
              </a:ext>
            </a:extLst>
          </p:cNvPr>
          <p:cNvSpPr txBox="1"/>
          <p:nvPr/>
        </p:nvSpPr>
        <p:spPr>
          <a:xfrm>
            <a:off x="7477262" y="1813081"/>
            <a:ext cx="209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</a:t>
            </a:r>
            <a:r>
              <a:rPr lang="en-GB" dirty="0" err="1"/>
              <a:t>porque</a:t>
            </a:r>
            <a:r>
              <a:rPr lang="en-GB" dirty="0"/>
              <a:t> </a:t>
            </a:r>
            <a:r>
              <a:rPr lang="en-GB" dirty="0" err="1"/>
              <a:t>razão</a:t>
            </a:r>
            <a:r>
              <a:rPr lang="en-GB" dirty="0"/>
              <a:t> </a:t>
            </a:r>
            <a:r>
              <a:rPr lang="en-GB" dirty="0" err="1"/>
              <a:t>necessita</a:t>
            </a:r>
            <a:r>
              <a:rPr lang="en-GB" dirty="0"/>
              <a:t> da morada dos </a:t>
            </a:r>
            <a:r>
              <a:rPr lang="en-GB" dirty="0" err="1"/>
              <a:t>clientes</a:t>
            </a:r>
            <a:r>
              <a:rPr lang="en-GB" dirty="0"/>
              <a:t>?”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FD37C4D-EAA1-4B9F-A98E-A17538EDD5EE}"/>
              </a:ext>
            </a:extLst>
          </p:cNvPr>
          <p:cNvSpPr txBox="1"/>
          <p:nvPr/>
        </p:nvSpPr>
        <p:spPr>
          <a:xfrm>
            <a:off x="2403380" y="4191074"/>
            <a:ext cx="30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“As </a:t>
            </a:r>
            <a:r>
              <a:rPr lang="en-GB" dirty="0" err="1"/>
              <a:t>identificações</a:t>
            </a:r>
            <a:r>
              <a:rPr lang="en-GB" dirty="0"/>
              <a:t> </a:t>
            </a:r>
            <a:r>
              <a:rPr lang="en-GB" dirty="0" err="1"/>
              <a:t>fiscais</a:t>
            </a:r>
            <a:r>
              <a:rPr lang="en-GB" dirty="0"/>
              <a:t> e moradas dos </a:t>
            </a:r>
            <a:r>
              <a:rPr lang="en-GB" dirty="0" err="1"/>
              <a:t>funcionários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necessárias</a:t>
            </a:r>
            <a:r>
              <a:rPr lang="en-GB" dirty="0"/>
              <a:t> para o </a:t>
            </a:r>
            <a:r>
              <a:rPr lang="en-GB" dirty="0" err="1"/>
              <a:t>tratamento</a:t>
            </a:r>
            <a:r>
              <a:rPr lang="en-GB" dirty="0"/>
              <a:t> da </a:t>
            </a:r>
            <a:r>
              <a:rPr lang="en-GB" dirty="0" err="1"/>
              <a:t>encomenda</a:t>
            </a:r>
            <a:r>
              <a:rPr lang="en-GB" dirty="0"/>
              <a:t>? ”  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F27055-7E8F-4621-8FF9-3229D0D585D6}"/>
              </a:ext>
            </a:extLst>
          </p:cNvPr>
          <p:cNvSpPr txBox="1"/>
          <p:nvPr/>
        </p:nvSpPr>
        <p:spPr>
          <a:xfrm>
            <a:off x="2390809" y="2302390"/>
            <a:ext cx="228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dados </a:t>
            </a:r>
            <a:r>
              <a:rPr lang="en-GB" dirty="0" err="1"/>
              <a:t>correspondentes</a:t>
            </a:r>
            <a:r>
              <a:rPr lang="en-GB" dirty="0"/>
              <a:t> </a:t>
            </a:r>
            <a:r>
              <a:rPr lang="en-GB" dirty="0" err="1"/>
              <a:t>às</a:t>
            </a:r>
            <a:r>
              <a:rPr lang="en-GB" dirty="0"/>
              <a:t> </a:t>
            </a:r>
            <a:r>
              <a:rPr lang="en-GB" dirty="0" err="1"/>
              <a:t>encomendas</a:t>
            </a:r>
            <a:r>
              <a:rPr lang="en-GB" dirty="0"/>
              <a:t>, </a:t>
            </a:r>
            <a:r>
              <a:rPr lang="en-GB" dirty="0" err="1"/>
              <a:t>apenas</a:t>
            </a:r>
            <a:r>
              <a:rPr lang="en-GB" dirty="0"/>
              <a:t>?”</a:t>
            </a:r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EA40EE-973A-4B71-869E-F4A20C21A413}"/>
              </a:ext>
            </a:extLst>
          </p:cNvPr>
          <p:cNvSpPr txBox="1"/>
          <p:nvPr/>
        </p:nvSpPr>
        <p:spPr>
          <a:xfrm>
            <a:off x="6604000" y="4619465"/>
            <a:ext cx="24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contactos</a:t>
            </a:r>
            <a:r>
              <a:rPr lang="en-GB" dirty="0"/>
              <a:t> dos </a:t>
            </a:r>
            <a:r>
              <a:rPr lang="en-GB" dirty="0" err="1"/>
              <a:t>funcionários</a:t>
            </a:r>
            <a:r>
              <a:rPr lang="en-GB" dirty="0"/>
              <a:t>?”</a:t>
            </a:r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9BD039-FC62-4706-A054-CB63BEAB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18" name="Marcador de Posição do Número do Diapositivo 17">
            <a:extLst>
              <a:ext uri="{FF2B5EF4-FFF2-40B4-BE49-F238E27FC236}">
                <a16:creationId xmlns:a16="http://schemas.microsoft.com/office/drawing/2014/main" id="{5F202091-A770-4A45-ABFD-8C51F3DE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5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Decisões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tomadas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 valores nutricionais também desaparecem por decisão do senhor Oleb</a:t>
            </a:r>
          </a:p>
          <a:p>
            <a:pPr marL="457200" lvl="1" indent="0">
              <a:buNone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Ignoramos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contactos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moradas 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informações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fiscais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funcionários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Marcador de Posição de Conteúdo 4">
            <a:extLst>
              <a:ext uri="{FF2B5EF4-FFF2-40B4-BE49-F238E27FC236}">
                <a16:creationId xmlns:a16="http://schemas.microsoft.com/office/drawing/2014/main" id="{DA3D09D3-10E8-4693-94C1-EA55AF05A071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Remoção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das validades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funcionário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só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precisará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um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de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password</a:t>
            </a: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3D0BF1-B76F-4B41-A58E-D0303EAA969E}"/>
              </a:ext>
            </a:extLst>
          </p:cNvPr>
          <p:cNvSpPr txBox="1"/>
          <p:nvPr/>
        </p:nvSpPr>
        <p:spPr>
          <a:xfrm>
            <a:off x="1573822" y="4778003"/>
            <a:ext cx="5611155" cy="85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Estaremos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prontos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concetual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?</a:t>
            </a:r>
            <a:endParaRPr lang="pt-PT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2B5294-1635-4E5E-8EA2-B6810847D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9" t="17688" r="51815" b="27166"/>
          <a:stretch/>
        </p:blipFill>
        <p:spPr>
          <a:xfrm>
            <a:off x="7674950" y="4840616"/>
            <a:ext cx="716094" cy="726038"/>
          </a:xfrm>
          <a:prstGeom prst="rect">
            <a:avLst/>
          </a:prstGeom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45BB4C-ED58-474E-B304-F8B08E82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F08297-9002-4999-95D4-20FB347B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6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Username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Contactos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(email 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telemóvel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de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nascimento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5152564" y="1770355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Funcionário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Identificador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</a:t>
            </a: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F6AF475-B8B6-4ADF-B795-50C9FC67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66140" y="2257512"/>
            <a:ext cx="690421" cy="149171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AA53877-8E11-4A76-8E4D-910A9672C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41448" y="2028340"/>
            <a:ext cx="693692" cy="238456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90CF84F-1513-4415-90A8-D3E210E6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2E052F-A71C-4EFC-840B-95C881E4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4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Identificador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Valor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total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Tempo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Recolhido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Desconto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5152564" y="1770355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2A1A00"/>
              </a:buClr>
              <a:buNone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Gelado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Identificador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600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Preço</a:t>
            </a:r>
            <a:endParaRPr lang="en-GB" sz="1600" dirty="0">
              <a:solidFill>
                <a:srgbClr val="2A1A00">
                  <a:lumMod val="90000"/>
                  <a:lumOff val="10000"/>
                </a:srgbClr>
              </a:solidFill>
              <a:latin typeface="Gill Sans MT" panose="020B0502020104020203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Stock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600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Composição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99B9378-B667-4235-9DCB-5E943855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03283" y="3009735"/>
            <a:ext cx="1717519" cy="12126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22B7B42-C478-45DA-9F6F-4B702276A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9524" t="8254" r="15866" b="14959"/>
          <a:stretch/>
        </p:blipFill>
        <p:spPr>
          <a:xfrm>
            <a:off x="7836486" y="2054837"/>
            <a:ext cx="1294871" cy="2216061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6B6C23-B6EE-4752-BD3A-2CCAD576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499A137-A4BA-4577-A757-D190F46C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7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Extra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Identificador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Valor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total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Tempo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Recolhido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Desconto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8115FF-01A3-4D78-8DD1-256E68624A57}"/>
              </a:ext>
            </a:extLst>
          </p:cNvPr>
          <p:cNvSpPr txBox="1"/>
          <p:nvPr/>
        </p:nvSpPr>
        <p:spPr>
          <a:xfrm>
            <a:off x="5958114" y="3067867"/>
            <a:ext cx="547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Falta 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caracterização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</a:p>
          <a:p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…</a:t>
            </a:r>
            <a:endParaRPr lang="pt-PT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10D6ECB-45BB-4407-9A5F-1A58B0C8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31185" y="4594804"/>
            <a:ext cx="1392273" cy="13922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FE59DBB-4982-48E8-A991-3FDCA7099F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507111" y="1894620"/>
            <a:ext cx="1440419" cy="864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F00C9C-8662-4EB7-8E12-79808CA6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357461" y="3174110"/>
            <a:ext cx="1739718" cy="1032036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DB1F0697-C452-4C50-A027-D89485C2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451068B-AAF9-4F63-93EB-40BF51E0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efetua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efetuado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Funcionario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processa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processado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267D172-0BC5-4BFA-8BB8-AE152FCA2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56306" t="78263" r="4509" b="14030"/>
          <a:stretch/>
        </p:blipFill>
        <p:spPr>
          <a:xfrm>
            <a:off x="852716" y="4878988"/>
            <a:ext cx="5109028" cy="6715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52124E-550C-4A3D-94CE-03A621241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55138" t="57192" r="31837" b="13522"/>
          <a:stretch/>
        </p:blipFill>
        <p:spPr>
          <a:xfrm>
            <a:off x="9536118" y="1495680"/>
            <a:ext cx="1698172" cy="255189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C12FFE5-6803-4BF8-83AF-7C9708A0B2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55082" t="37601" r="32005" b="34897"/>
          <a:stretch/>
        </p:blipFill>
        <p:spPr>
          <a:xfrm>
            <a:off x="7090465" y="3263413"/>
            <a:ext cx="1683657" cy="23963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3FD31B-43B6-4FA2-86A7-7EB5E534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26361" t="56858" r="33062" b="34980"/>
          <a:stretch/>
        </p:blipFill>
        <p:spPr>
          <a:xfrm>
            <a:off x="671281" y="1990772"/>
            <a:ext cx="5290457" cy="711200"/>
          </a:xfrm>
          <a:prstGeom prst="rect">
            <a:avLst/>
          </a:prstGeom>
        </p:spPr>
      </p:pic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28C0692A-A43E-467F-A7B9-CBE9BB8232D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Pedido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contém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Gelados;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Gelado está contido em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Pedidos</a:t>
            </a:r>
          </a:p>
          <a:p>
            <a:pPr marL="457200" lvl="1" indent="0">
              <a:buNone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Gelado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inclui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Extras;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Extra está contido em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Gelados;</a:t>
            </a: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F18BBEE-862B-472C-B732-220C15C1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0D7019-EF64-45E8-A1F1-7660693E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4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conceptual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1D9B10F-602C-4C74-AE7E-D5E0ED5F9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1" t="21296"/>
          <a:stretch/>
        </p:blipFill>
        <p:spPr>
          <a:xfrm>
            <a:off x="1625600" y="0"/>
            <a:ext cx="9601200" cy="68580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E0E865-085E-415D-97BF-B740633636DF}"/>
              </a:ext>
            </a:extLst>
          </p:cNvPr>
          <p:cNvSpPr txBox="1"/>
          <p:nvPr/>
        </p:nvSpPr>
        <p:spPr>
          <a:xfrm>
            <a:off x="8278684" y="1635151"/>
            <a:ext cx="3764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Antes de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avançarmos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precisamos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aval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sr. Oleb,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pelo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reunimo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com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ele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outra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vez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…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508D86-D996-48BB-B9CC-86863BFA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351CFC-E853-4BEE-B373-C4896AFFD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b="12412"/>
          <a:stretch/>
        </p:blipFill>
        <p:spPr>
          <a:xfrm>
            <a:off x="4249197" y="2403697"/>
            <a:ext cx="3502421" cy="22404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0F5B2F17-6389-4C00-BB39-196A967B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Bolha de Discurso: Oval 1">
            <a:extLst>
              <a:ext uri="{FF2B5EF4-FFF2-40B4-BE49-F238E27FC236}">
                <a16:creationId xmlns:a16="http://schemas.microsoft.com/office/drawing/2014/main" id="{FF453C11-C2F2-4652-99DE-687A0FA1ACAA}"/>
              </a:ext>
            </a:extLst>
          </p:cNvPr>
          <p:cNvSpPr/>
          <p:nvPr/>
        </p:nvSpPr>
        <p:spPr>
          <a:xfrm>
            <a:off x="662344" y="1801437"/>
            <a:ext cx="3765216" cy="1469855"/>
          </a:xfrm>
          <a:prstGeom prst="wedgeEllipseCallout">
            <a:avLst>
              <a:gd name="adj1" fmla="val 50878"/>
              <a:gd name="adj2" fmla="val 41647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Os</a:t>
            </a:r>
            <a:r>
              <a:rPr lang="en-GB" dirty="0"/>
              <a:t> extras </a:t>
            </a:r>
            <a:r>
              <a:rPr lang="en-GB" dirty="0" err="1"/>
              <a:t>incluidos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gelados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predefinidos</a:t>
            </a:r>
            <a:r>
              <a:rPr lang="en-GB" dirty="0"/>
              <a:t> por </a:t>
            </a:r>
            <a:r>
              <a:rPr lang="en-GB" dirty="0" err="1"/>
              <a:t>vocês</a:t>
            </a:r>
            <a:r>
              <a:rPr lang="en-GB" dirty="0"/>
              <a:t> </a:t>
            </a:r>
            <a:r>
              <a:rPr lang="en-GB" dirty="0" err="1"/>
              <a:t>certo</a:t>
            </a:r>
            <a:r>
              <a:rPr lang="en-GB" dirty="0"/>
              <a:t>?</a:t>
            </a:r>
            <a:endParaRPr lang="pt-PT" dirty="0"/>
          </a:p>
        </p:txBody>
      </p:sp>
      <p:sp>
        <p:nvSpPr>
          <p:cNvPr id="30" name="Bolha de Discurso: Oval 29">
            <a:extLst>
              <a:ext uri="{FF2B5EF4-FFF2-40B4-BE49-F238E27FC236}">
                <a16:creationId xmlns:a16="http://schemas.microsoft.com/office/drawing/2014/main" id="{4D7CCF44-BDEB-49D9-AA01-0ADF9879D8D8}"/>
              </a:ext>
            </a:extLst>
          </p:cNvPr>
          <p:cNvSpPr/>
          <p:nvPr/>
        </p:nvSpPr>
        <p:spPr>
          <a:xfrm>
            <a:off x="7186514" y="1495680"/>
            <a:ext cx="4151957" cy="1469855"/>
          </a:xfrm>
          <a:prstGeom prst="wedgeEllipseCallout">
            <a:avLst>
              <a:gd name="adj1" fmla="val -60411"/>
              <a:gd name="adj2" fmla="val 36479"/>
            </a:avLst>
          </a:prstGeom>
          <a:solidFill>
            <a:schemeClr val="tx2">
              <a:lumMod val="75000"/>
              <a:lumOff val="25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Não</a:t>
            </a:r>
            <a:r>
              <a:rPr lang="en-GB" dirty="0"/>
              <a:t>! O sr. Oleb </a:t>
            </a:r>
            <a:r>
              <a:rPr lang="en-GB" dirty="0" err="1"/>
              <a:t>quer</a:t>
            </a:r>
            <a:r>
              <a:rPr lang="en-GB" dirty="0"/>
              <a:t> que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nossos</a:t>
            </a:r>
            <a:r>
              <a:rPr lang="en-GB" dirty="0"/>
              <a:t> </a:t>
            </a:r>
            <a:r>
              <a:rPr lang="en-GB" dirty="0" err="1"/>
              <a:t>clientes</a:t>
            </a:r>
            <a:r>
              <a:rPr lang="en-GB" dirty="0"/>
              <a:t> </a:t>
            </a:r>
            <a:r>
              <a:rPr lang="en-GB" dirty="0" err="1"/>
              <a:t>escolham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extras no </a:t>
            </a:r>
            <a:r>
              <a:rPr lang="en-GB" dirty="0" err="1"/>
              <a:t>momento</a:t>
            </a:r>
            <a:r>
              <a:rPr lang="en-GB" dirty="0"/>
              <a:t> do </a:t>
            </a:r>
            <a:r>
              <a:rPr lang="en-GB" dirty="0" err="1"/>
              <a:t>pedido</a:t>
            </a:r>
            <a:r>
              <a:rPr lang="en-GB" dirty="0"/>
              <a:t>!</a:t>
            </a:r>
            <a:endParaRPr lang="pt-PT" dirty="0"/>
          </a:p>
        </p:txBody>
      </p:sp>
      <p:sp>
        <p:nvSpPr>
          <p:cNvPr id="31" name="Bolha de Discurso: Oval 30">
            <a:extLst>
              <a:ext uri="{FF2B5EF4-FFF2-40B4-BE49-F238E27FC236}">
                <a16:creationId xmlns:a16="http://schemas.microsoft.com/office/drawing/2014/main" id="{5C8A8201-CA6E-4D8E-8084-52E2CCA2B128}"/>
              </a:ext>
            </a:extLst>
          </p:cNvPr>
          <p:cNvSpPr/>
          <p:nvPr/>
        </p:nvSpPr>
        <p:spPr>
          <a:xfrm>
            <a:off x="8181468" y="3157538"/>
            <a:ext cx="4151957" cy="1469855"/>
          </a:xfrm>
          <a:prstGeom prst="wedgeEllipseCallout">
            <a:avLst>
              <a:gd name="adj1" fmla="val -72296"/>
              <a:gd name="adj2" fmla="val -53381"/>
            </a:avLst>
          </a:prstGeom>
          <a:solidFill>
            <a:schemeClr val="tx2">
              <a:lumMod val="75000"/>
              <a:lumOff val="25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Pois… </a:t>
            </a:r>
            <a:r>
              <a:rPr lang="en-GB" dirty="0" err="1"/>
              <a:t>então</a:t>
            </a:r>
            <a:r>
              <a:rPr lang="en-GB" dirty="0"/>
              <a:t> </a:t>
            </a:r>
            <a:r>
              <a:rPr lang="en-GB" dirty="0" err="1"/>
              <a:t>teremos</a:t>
            </a:r>
            <a:r>
              <a:rPr lang="en-GB" dirty="0"/>
              <a:t> que </a:t>
            </a:r>
            <a:r>
              <a:rPr lang="en-GB" dirty="0" err="1"/>
              <a:t>fazer</a:t>
            </a:r>
            <a:r>
              <a:rPr lang="en-GB" dirty="0"/>
              <a:t> </a:t>
            </a:r>
            <a:r>
              <a:rPr lang="en-GB" dirty="0" err="1"/>
              <a:t>umas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r>
              <a:rPr lang="en-GB" dirty="0"/>
              <a:t> no </a:t>
            </a:r>
            <a:r>
              <a:rPr lang="en-GB" dirty="0" err="1"/>
              <a:t>modelo</a:t>
            </a:r>
            <a:r>
              <a:rPr lang="en-GB" dirty="0"/>
              <a:t> conceptual!</a:t>
            </a:r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C819026-3529-4E43-888C-D5595FE0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433956-9396-44BA-B92A-268C781D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4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Alterações</a:t>
            </a:r>
            <a:r>
              <a:rPr lang="en-GB" sz="4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 </a:t>
            </a:r>
            <a:r>
              <a:rPr lang="en-GB" sz="4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fazer</a:t>
            </a:r>
            <a:r>
              <a:rPr lang="en-GB" sz="4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Remoção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contém</a:t>
            </a:r>
            <a:r>
              <a:rPr lang="en-GB" sz="29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en-GB" sz="29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inclui</a:t>
            </a:r>
            <a:r>
              <a:rPr lang="en-GB" sz="29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9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Nova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Criação_Gelado</a:t>
            </a:r>
            <a:r>
              <a:rPr lang="en-GB" sz="29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agrega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o(s) extra(s)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escolhidos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com um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atributo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correspondente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ao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valor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total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destes</a:t>
            </a:r>
            <a:endParaRPr lang="en-GB" sz="29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9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9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passa</a:t>
            </a:r>
            <a:r>
              <a:rPr lang="en-GB" sz="2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 </a:t>
            </a:r>
            <a:r>
              <a:rPr lang="en-GB" sz="29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Gelado_Base</a:t>
            </a:r>
            <a:endParaRPr lang="pt-PT" sz="29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D6E8AB46-FB4E-4D1B-9FBA-4ACBB19A350D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contém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Criações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está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contida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em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Pedidos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um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atributo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quantidade</a:t>
            </a:r>
            <a:endParaRPr lang="en-GB" sz="21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possui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possuido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Criações</a:t>
            </a:r>
            <a:endParaRPr lang="en-GB" sz="21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tem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Extras;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Extras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está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em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Criações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um </a:t>
            </a:r>
            <a:r>
              <a:rPr lang="en-GB" sz="2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atributo</a:t>
            </a:r>
            <a:r>
              <a:rPr lang="en-GB" sz="2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1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quantidade</a:t>
            </a:r>
            <a:endParaRPr lang="en-GB" sz="21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pt-PT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0341BDD-65B4-4E97-8132-A6BE87A82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9990" t="66983" r="47013" b="23653"/>
          <a:stretch/>
        </p:blipFill>
        <p:spPr>
          <a:xfrm>
            <a:off x="7297466" y="4098097"/>
            <a:ext cx="1226821" cy="63860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44D112C-21C6-4B6D-967C-21F854D1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9467" t="66972" r="6946" b="24351"/>
          <a:stretch/>
        </p:blipFill>
        <p:spPr>
          <a:xfrm>
            <a:off x="761995" y="4713942"/>
            <a:ext cx="5058234" cy="59172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D399B4D-4B95-4F33-B0C6-5172D3078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12866" t="67079" r="47155" b="15140"/>
          <a:stretch/>
        </p:blipFill>
        <p:spPr>
          <a:xfrm>
            <a:off x="1665817" y="2144058"/>
            <a:ext cx="3773714" cy="121266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B16D8C4-EEFE-4A7A-B0C0-03FDD298F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8391" t="45051" r="45694" b="23702"/>
          <a:stretch/>
        </p:blipFill>
        <p:spPr>
          <a:xfrm>
            <a:off x="9213676" y="1937876"/>
            <a:ext cx="1502225" cy="213098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CEB2C6-D7A7-4E37-A2FE-77FA6E9C2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12713" t="75644" r="74525" b="15026"/>
          <a:stretch/>
        </p:blipFill>
        <p:spPr>
          <a:xfrm>
            <a:off x="6270899" y="1671737"/>
            <a:ext cx="1204685" cy="6362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D12B7ED-6535-4E1A-A948-8B41FE13102E}"/>
              </a:ext>
            </a:extLst>
          </p:cNvPr>
          <p:cNvSpPr txBox="1"/>
          <p:nvPr/>
        </p:nvSpPr>
        <p:spPr>
          <a:xfrm>
            <a:off x="3465322" y="5311380"/>
            <a:ext cx="561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Feitas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alterações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…</a:t>
            </a:r>
            <a:endParaRPr lang="pt-PT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B5F47EFF-D9CB-45AB-8411-B2D5F1E7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71D471-863E-42B5-B5F1-4BC5A895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conceptual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E35A41-B506-49FF-9290-9037968F6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" t="1583"/>
          <a:stretch/>
        </p:blipFill>
        <p:spPr>
          <a:xfrm>
            <a:off x="1727200" y="127000"/>
            <a:ext cx="9088437" cy="671195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E0E865-085E-415D-97BF-B740633636DF}"/>
              </a:ext>
            </a:extLst>
          </p:cNvPr>
          <p:cNvSpPr txBox="1"/>
          <p:nvPr/>
        </p:nvSpPr>
        <p:spPr>
          <a:xfrm>
            <a:off x="8674101" y="773579"/>
            <a:ext cx="2781300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o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cliente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adiciona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pedido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extras que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lhe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A1A00">
                    <a:lumMod val="90000"/>
                    <a:lumOff val="1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apetecem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,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não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sendo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obrigado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a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escolher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uma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combinação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específica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.</a:t>
            </a:r>
            <a:endParaRPr kumimoji="0" lang="pt-PT" sz="18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E84326D-54C7-4D5B-8B68-0C39B1F2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Fases</a:t>
            </a:r>
            <a:r>
              <a:rPr lang="en-GB" dirty="0"/>
              <a:t> de </a:t>
            </a:r>
            <a:r>
              <a:rPr lang="en-GB" dirty="0" err="1"/>
              <a:t>desenvolvimento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640469"/>
            <a:ext cx="11734804" cy="422147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Apresentação</a:t>
            </a:r>
            <a:r>
              <a:rPr lang="en-GB" dirty="0"/>
              <a:t> do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estudo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dos </a:t>
            </a:r>
            <a:r>
              <a:rPr lang="en-GB" dirty="0" err="1"/>
              <a:t>resquisitos</a:t>
            </a:r>
            <a:r>
              <a:rPr lang="en-GB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concetual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Implementação</a:t>
            </a:r>
            <a:r>
              <a:rPr lang="en-GB" dirty="0"/>
              <a:t> </a:t>
            </a:r>
            <a:r>
              <a:rPr lang="en-GB" dirty="0" err="1"/>
              <a:t>física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Migração</a:t>
            </a:r>
            <a:r>
              <a:rPr lang="en-GB" dirty="0"/>
              <a:t> para base de dados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relacional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1C478F-D9C6-4987-AF31-DFFA4D16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l="16807" t="12659" r="9082" b="5812"/>
          <a:stretch/>
        </p:blipFill>
        <p:spPr>
          <a:xfrm>
            <a:off x="6095998" y="1878065"/>
            <a:ext cx="3367367" cy="3704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8667CAE-153B-4A31-A6D5-25A30904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775F4C1-DED2-4C46-88A7-18C72B2A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6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LÓGICA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1557B-4271-44B5-AC82-DC720ABB5222}"/>
              </a:ext>
            </a:extLst>
          </p:cNvPr>
          <p:cNvSpPr/>
          <p:nvPr/>
        </p:nvSpPr>
        <p:spPr>
          <a:xfrm>
            <a:off x="303659" y="2019191"/>
            <a:ext cx="2794000" cy="267335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Análise</a:t>
            </a:r>
            <a:r>
              <a:rPr lang="en-GB" dirty="0"/>
              <a:t> e </a:t>
            </a:r>
            <a:r>
              <a:rPr lang="en-GB" dirty="0" err="1"/>
              <a:t>levantamento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pt-PT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1230759" y="3085991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concetual</a:t>
            </a:r>
            <a:endParaRPr lang="pt-PT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3854450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507092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2425A8-F55B-44B3-8AF9-072A00F8F655}"/>
              </a:ext>
            </a:extLst>
          </p:cNvPr>
          <p:cNvSpPr txBox="1"/>
          <p:nvPr/>
        </p:nvSpPr>
        <p:spPr>
          <a:xfrm>
            <a:off x="4587875" y="224153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Segue-se a </a:t>
            </a: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r>
              <a:rPr lang="en-GB" dirty="0"/>
              <a:t>. 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4587875" y="4092376"/>
            <a:ext cx="309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Tendo o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concetual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</a:t>
            </a:r>
            <a:r>
              <a:rPr lang="en-GB" dirty="0" err="1"/>
              <a:t>definido</a:t>
            </a:r>
            <a:r>
              <a:rPr lang="en-GB" dirty="0"/>
              <a:t>, </a:t>
            </a:r>
            <a:r>
              <a:rPr lang="en-GB" dirty="0" err="1"/>
              <a:t>resta-nos</a:t>
            </a:r>
            <a:r>
              <a:rPr lang="en-GB" dirty="0"/>
              <a:t> </a:t>
            </a:r>
            <a:r>
              <a:rPr lang="en-GB" dirty="0" err="1"/>
              <a:t>seguir</a:t>
            </a:r>
            <a:r>
              <a:rPr lang="en-GB" dirty="0"/>
              <a:t> as </a:t>
            </a:r>
            <a:r>
              <a:rPr lang="en-GB" dirty="0" err="1"/>
              <a:t>normas</a:t>
            </a:r>
            <a:r>
              <a:rPr lang="en-GB" dirty="0"/>
              <a:t> </a:t>
            </a:r>
            <a:r>
              <a:rPr lang="en-GB" dirty="0" err="1"/>
              <a:t>estabelecidas</a:t>
            </a:r>
            <a:r>
              <a:rPr lang="en-GB" dirty="0"/>
              <a:t> para a </a:t>
            </a:r>
            <a:r>
              <a:rPr lang="en-GB" dirty="0" err="1"/>
              <a:t>conceção</a:t>
            </a:r>
            <a:r>
              <a:rPr lang="en-GB" dirty="0"/>
              <a:t> do </a:t>
            </a:r>
            <a:r>
              <a:rPr lang="en-GB" dirty="0" err="1"/>
              <a:t>lógico</a:t>
            </a:r>
            <a:r>
              <a:rPr lang="en-GB" dirty="0"/>
              <a:t>.   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9F63ABB-A5F0-4D0E-95B6-E264DB54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EE41951-E535-46A5-A77B-2D2EDC08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0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lógica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Iremos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(5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2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 para N)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Funcionario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Gelado_Base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e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Criacao_Gelado 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Extra,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primária 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identificador</a:t>
            </a:r>
            <a:endParaRPr lang="en-GB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primária o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nif</a:t>
            </a:r>
            <a:endParaRPr lang="en-GB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7810312-438C-4748-AE9B-17818434B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73226" b="57013"/>
          <a:stretch/>
        </p:blipFill>
        <p:spPr>
          <a:xfrm>
            <a:off x="4257220" y="4143146"/>
            <a:ext cx="1451426" cy="1688981"/>
          </a:xfrm>
          <a:prstGeom prst="rect">
            <a:avLst/>
          </a:prstGeom>
        </p:spPr>
      </p:pic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5152564" y="1770355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que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surgiram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 para N,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__Criacao_Gelado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Criacao_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__Extra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terão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cada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primária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composta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da qual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fazem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parte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 que se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ligam</a:t>
            </a:r>
            <a:endParaRPr lang="en-GB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Pedido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funcionário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Criacao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_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</a:t>
            </a:r>
            <a:r>
              <a:rPr lang="en-GB" sz="6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identificador</a:t>
            </a:r>
            <a:r>
              <a:rPr lang="en-GB" sz="6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endParaRPr lang="en-GB" sz="64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14F6FE0-7CA0-4CBB-AD81-F5FFF2A2E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388" t="4129" r="71621" b="72760"/>
          <a:stretch/>
        </p:blipFill>
        <p:spPr>
          <a:xfrm>
            <a:off x="3181356" y="1477576"/>
            <a:ext cx="1463215" cy="9080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887A715-DDCE-49B8-95B7-1509DBBA8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6680" t="53515" r="40027" b="22006"/>
          <a:stretch/>
        </p:blipFill>
        <p:spPr>
          <a:xfrm>
            <a:off x="7401502" y="4957634"/>
            <a:ext cx="1262744" cy="96179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8C8D0D5-2E97-400D-BCB1-1F41E77A2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6790" r="41350" b="50392"/>
          <a:stretch/>
        </p:blipFill>
        <p:spPr>
          <a:xfrm>
            <a:off x="9423397" y="1840665"/>
            <a:ext cx="1190171" cy="195749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7E28886-E073-4F15-BB8A-2EDDEE36D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6680" t="53515" r="40027" b="22006"/>
          <a:stretch/>
        </p:blipFill>
        <p:spPr>
          <a:xfrm>
            <a:off x="219455" y="4810042"/>
            <a:ext cx="1262744" cy="961797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3DE20E2-076E-40C3-AAF1-163CD530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6EF96FB-C209-47F7-853E-6B28A071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7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Lógico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49368B-F736-4484-A669-A4BC76E6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7" y="-14514"/>
            <a:ext cx="9462304" cy="68580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D1B08B-5189-49DB-B5A4-25D3EABB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5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761996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lógica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3854450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740900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Implemen-tação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Física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2425A8-F55B-44B3-8AF9-072A00F8F655}"/>
              </a:ext>
            </a:extLst>
          </p:cNvPr>
          <p:cNvSpPr txBox="1"/>
          <p:nvPr/>
        </p:nvSpPr>
        <p:spPr>
          <a:xfrm>
            <a:off x="4515304" y="2302429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Segue-se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física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3854446" y="4092376"/>
            <a:ext cx="4483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Tendo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lógico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normalizado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resta-nos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convertê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-lo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código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SQL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povoar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base de dados com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alguma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exemplar,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gatilhos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transações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procedimentos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queries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necessários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 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E5E25B32-DB3A-404D-9E5F-8E5B1B5B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6D7FAD2-E82E-4E19-A27B-0161E021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3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Conceção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correspodente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099" name="officeArt object">
            <a:extLst>
              <a:ext uri="{FF2B5EF4-FFF2-40B4-BE49-F238E27FC236}">
                <a16:creationId xmlns:a16="http://schemas.microsoft.com/office/drawing/2014/main" id="{19BCD7F4-74D0-4668-9062-99A871AAE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6" y="2491352"/>
            <a:ext cx="6673076" cy="288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7946D57-7E57-46CA-BE6E-6CDD7E03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338980-0079-4531-B9D2-93878AAC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5" y="1763097"/>
            <a:ext cx="6683833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Povoamento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27249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Povoamento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Criacao_Gelado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67789F-86E5-4A38-88D8-1E7451FA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3" t="41160" r="59464" b="36607"/>
          <a:stretch/>
        </p:blipFill>
        <p:spPr>
          <a:xfrm>
            <a:off x="1625755" y="2584028"/>
            <a:ext cx="3775853" cy="2402816"/>
          </a:xfrm>
          <a:prstGeom prst="rect">
            <a:avLst/>
          </a:prstGeom>
        </p:spPr>
      </p:pic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44F0EF-E583-4A07-A3B5-E289F44C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B9AAC6F-5A15-46F0-9E50-2B8973A4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1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um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gatilho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um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gatilho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para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diminuir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o </a:t>
            </a:r>
            <a:r>
              <a:rPr lang="en-GB" i="1" dirty="0">
                <a:solidFill>
                  <a:prstClr val="black"/>
                </a:solidFill>
                <a:latin typeface="Gill Sans MT" panose="020B0502020104020203"/>
              </a:rPr>
              <a:t>stock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um </a:t>
            </a:r>
            <a:r>
              <a:rPr lang="en-GB" i="1" dirty="0">
                <a:solidFill>
                  <a:prstClr val="black"/>
                </a:solidFill>
                <a:latin typeface="Gill Sans MT" panose="020B0502020104020203"/>
              </a:rPr>
              <a:t>Gelado_Base.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C51643-2E51-4F20-A7B7-EFE446B6A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8" t="23474" r="40000" b="38513"/>
          <a:stretch/>
        </p:blipFill>
        <p:spPr>
          <a:xfrm>
            <a:off x="761994" y="2290063"/>
            <a:ext cx="6697287" cy="3716672"/>
          </a:xfrm>
          <a:prstGeom prst="rect">
            <a:avLst/>
          </a:prstGeom>
        </p:spPr>
      </p:pic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9FC9801-FA72-4378-966D-832F7E94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AD48DAE-9F44-4EE4-914C-15A68E8D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4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5" y="1763097"/>
            <a:ext cx="7612747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transação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(com um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procedimento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</p:txBody>
      </p:sp>
      <p:pic>
        <p:nvPicPr>
          <p:cNvPr id="3074" name="officeArt object">
            <a:extLst>
              <a:ext uri="{FF2B5EF4-FFF2-40B4-BE49-F238E27FC236}">
                <a16:creationId xmlns:a16="http://schemas.microsoft.com/office/drawing/2014/main" id="{31CCE823-09B3-427E-BD1A-A735D32E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05" y="2538000"/>
            <a:ext cx="5497739" cy="306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122" name="Imagem 1">
            <a:extLst>
              <a:ext uri="{FF2B5EF4-FFF2-40B4-BE49-F238E27FC236}">
                <a16:creationId xmlns:a16="http://schemas.microsoft.com/office/drawing/2014/main" id="{998EFBB5-4214-4D03-9A17-91EC1F52E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22630" r="30159" b="46941"/>
          <a:stretch/>
        </p:blipFill>
        <p:spPr bwMode="auto">
          <a:xfrm>
            <a:off x="816832" y="2505228"/>
            <a:ext cx="9466538" cy="332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transação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(com 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ajuda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um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procedimento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)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regista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um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pedido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42608D6-3EF1-48D9-813B-D653D6E7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DFF7550-CCDD-43FF-A72D-D1736034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7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122" name="Imagem 1">
            <a:extLst>
              <a:ext uri="{FF2B5EF4-FFF2-40B4-BE49-F238E27FC236}">
                <a16:creationId xmlns:a16="http://schemas.microsoft.com/office/drawing/2014/main" id="{998EFBB5-4214-4D03-9A17-91EC1F52E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51566" r="30159" b="16588"/>
          <a:stretch/>
        </p:blipFill>
        <p:spPr bwMode="auto">
          <a:xfrm>
            <a:off x="766328" y="2238535"/>
            <a:ext cx="10177444" cy="374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Continuação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9181958" y="2415456"/>
            <a:ext cx="2925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Se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tudo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correr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bem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,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dados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são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guardados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,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senão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a base de dados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fica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com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dados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tinha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antes do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início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transação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619514" y="2904517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20C8825-A5D1-4C81-AEA3-32E063DB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2FD07D5-105F-4182-8614-6ECAD9D6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0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1ª Querie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cliente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mais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velho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efetuou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um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pedido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6B914E-BC43-466E-BC3A-FE87AEA7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7" t="20121" r="72176" b="67390"/>
          <a:stretch/>
        </p:blipFill>
        <p:spPr>
          <a:xfrm>
            <a:off x="624115" y="2969494"/>
            <a:ext cx="6541076" cy="1494971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0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Apresentação</a:t>
            </a:r>
            <a:r>
              <a:rPr lang="en-GB" dirty="0"/>
              <a:t> do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estudo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EA23D7-08FE-40CA-AB37-91790388311E}"/>
              </a:ext>
            </a:extLst>
          </p:cNvPr>
          <p:cNvSpPr txBox="1"/>
          <p:nvPr/>
        </p:nvSpPr>
        <p:spPr>
          <a:xfrm>
            <a:off x="1120846" y="400717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Sr. Oleb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F1127D-567B-4328-90C0-B2A56C8EEA53}"/>
              </a:ext>
            </a:extLst>
          </p:cNvPr>
          <p:cNvSpPr txBox="1"/>
          <p:nvPr/>
        </p:nvSpPr>
        <p:spPr>
          <a:xfrm>
            <a:off x="9507185" y="3975665"/>
            <a:ext cx="9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Equipa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30F5871-8CB6-4CB6-9D28-E1B47111A591}"/>
              </a:ext>
            </a:extLst>
          </p:cNvPr>
          <p:cNvSpPr/>
          <p:nvPr/>
        </p:nvSpPr>
        <p:spPr>
          <a:xfrm>
            <a:off x="2550522" y="3524516"/>
            <a:ext cx="5782317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6DB91A-0CEC-493A-800A-2E70865F8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39657" y="3080592"/>
            <a:ext cx="418974" cy="41897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D377F1-AF79-4A47-B6F9-647FB43E70AB}"/>
              </a:ext>
            </a:extLst>
          </p:cNvPr>
          <p:cNvSpPr txBox="1"/>
          <p:nvPr/>
        </p:nvSpPr>
        <p:spPr>
          <a:xfrm>
            <a:off x="5881708" y="1991770"/>
            <a:ext cx="2918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 (…) </a:t>
            </a:r>
            <a:r>
              <a:rPr lang="en-GB" dirty="0" err="1"/>
              <a:t>guardar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dados dos meus </a:t>
            </a:r>
            <a:r>
              <a:rPr lang="en-GB" dirty="0" err="1"/>
              <a:t>clientes</a:t>
            </a:r>
            <a:r>
              <a:rPr lang="en-GB" dirty="0"/>
              <a:t> e dos </a:t>
            </a:r>
            <a:r>
              <a:rPr lang="en-GB" dirty="0" err="1"/>
              <a:t>gelados</a:t>
            </a:r>
            <a:r>
              <a:rPr lang="en-GB" dirty="0"/>
              <a:t> </a:t>
            </a:r>
            <a:r>
              <a:rPr lang="en-GB" dirty="0" err="1"/>
              <a:t>disponíveis</a:t>
            </a:r>
            <a:r>
              <a:rPr lang="en-GB" dirty="0"/>
              <a:t> (…)” </a:t>
            </a:r>
            <a:endParaRPr lang="pt-PT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08A1A60-7610-4712-A383-E32FAE9B49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327"/>
          <a:stretch/>
        </p:blipFill>
        <p:spPr>
          <a:xfrm>
            <a:off x="982636" y="2431510"/>
            <a:ext cx="1110617" cy="152110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A3A2D18-C01F-4099-B6FB-A264F4D573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876"/>
          <a:stretch/>
        </p:blipFill>
        <p:spPr>
          <a:xfrm>
            <a:off x="8822305" y="2418111"/>
            <a:ext cx="2284298" cy="1534501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DB658A-7377-4A51-B8FA-195C377A3965}"/>
              </a:ext>
            </a:extLst>
          </p:cNvPr>
          <p:cNvSpPr txBox="1"/>
          <p:nvPr/>
        </p:nvSpPr>
        <p:spPr>
          <a:xfrm>
            <a:off x="2370780" y="2176271"/>
            <a:ext cx="228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gelataria</a:t>
            </a:r>
            <a:r>
              <a:rPr lang="en-GB" dirty="0"/>
              <a:t> </a:t>
            </a:r>
            <a:r>
              <a:rPr lang="en-GB" dirty="0" err="1"/>
              <a:t>chamada</a:t>
            </a:r>
            <a:r>
              <a:rPr lang="en-GB" dirty="0"/>
              <a:t> </a:t>
            </a:r>
            <a:r>
              <a:rPr lang="en-GB" i="1" dirty="0"/>
              <a:t>GELATUM </a:t>
            </a:r>
            <a:r>
              <a:rPr lang="en-GB" dirty="0"/>
              <a:t>(…)”</a:t>
            </a:r>
            <a:endParaRPr lang="pt-PT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D18BCD9-460C-447F-A4E4-D9BD2622AC6E}"/>
              </a:ext>
            </a:extLst>
          </p:cNvPr>
          <p:cNvSpPr txBox="1"/>
          <p:nvPr/>
        </p:nvSpPr>
        <p:spPr>
          <a:xfrm>
            <a:off x="1740774" y="4619465"/>
            <a:ext cx="228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 (…)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feitas</a:t>
            </a:r>
            <a:r>
              <a:rPr lang="en-GB" dirty="0"/>
              <a:t> </a:t>
            </a:r>
            <a:r>
              <a:rPr lang="en-GB" dirty="0" err="1"/>
              <a:t>encomendas</a:t>
            </a:r>
            <a:r>
              <a:rPr lang="en-GB" dirty="0"/>
              <a:t> de </a:t>
            </a:r>
            <a:r>
              <a:rPr lang="en-GB" dirty="0" err="1"/>
              <a:t>gelados</a:t>
            </a:r>
            <a:r>
              <a:rPr lang="en-GB" dirty="0"/>
              <a:t> simples </a:t>
            </a:r>
            <a:r>
              <a:rPr lang="en-GB" dirty="0" err="1"/>
              <a:t>ou</a:t>
            </a:r>
            <a:r>
              <a:rPr lang="en-GB" dirty="0"/>
              <a:t> com </a:t>
            </a:r>
            <a:r>
              <a:rPr lang="en-GB" dirty="0" err="1"/>
              <a:t>coberturas</a:t>
            </a:r>
            <a:r>
              <a:rPr lang="en-GB" dirty="0"/>
              <a:t> (…)” </a:t>
            </a:r>
            <a:endParaRPr lang="pt-PT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63E0F36-6231-4659-BFA3-B49700327CB6}"/>
              </a:ext>
            </a:extLst>
          </p:cNvPr>
          <p:cNvSpPr txBox="1"/>
          <p:nvPr/>
        </p:nvSpPr>
        <p:spPr>
          <a:xfrm>
            <a:off x="6937230" y="4787903"/>
            <a:ext cx="2437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um </a:t>
            </a:r>
            <a:r>
              <a:rPr lang="en-GB" dirty="0" err="1"/>
              <a:t>cliente</a:t>
            </a:r>
            <a:r>
              <a:rPr lang="en-GB" dirty="0"/>
              <a:t> </a:t>
            </a:r>
            <a:r>
              <a:rPr lang="en-GB" dirty="0" err="1"/>
              <a:t>pode</a:t>
            </a:r>
            <a:r>
              <a:rPr lang="en-GB" dirty="0"/>
              <a:t> </a:t>
            </a:r>
            <a:r>
              <a:rPr lang="en-GB" dirty="0" err="1"/>
              <a:t>fazer</a:t>
            </a:r>
            <a:r>
              <a:rPr lang="en-GB" dirty="0"/>
              <a:t> </a:t>
            </a:r>
            <a:r>
              <a:rPr lang="en-GB" dirty="0" err="1"/>
              <a:t>vários</a:t>
            </a:r>
            <a:r>
              <a:rPr lang="en-GB" dirty="0"/>
              <a:t> </a:t>
            </a:r>
            <a:r>
              <a:rPr lang="en-GB" dirty="0" err="1"/>
              <a:t>pedidos</a:t>
            </a:r>
            <a:r>
              <a:rPr lang="en-GB" dirty="0"/>
              <a:t> (…)”</a:t>
            </a:r>
            <a:endParaRPr lang="pt-PT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B132A-09C7-4B57-94C7-D3513037D2A6}"/>
              </a:ext>
            </a:extLst>
          </p:cNvPr>
          <p:cNvSpPr txBox="1"/>
          <p:nvPr/>
        </p:nvSpPr>
        <p:spPr>
          <a:xfrm>
            <a:off x="4420343" y="4268165"/>
            <a:ext cx="2292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“(…) </a:t>
            </a:r>
            <a:r>
              <a:rPr lang="en-GB" dirty="0" err="1"/>
              <a:t>perto</a:t>
            </a:r>
            <a:r>
              <a:rPr lang="en-GB" dirty="0"/>
              <a:t> da </a:t>
            </a:r>
            <a:r>
              <a:rPr lang="en-GB" dirty="0" err="1"/>
              <a:t>Universidade</a:t>
            </a:r>
            <a:r>
              <a:rPr lang="en-GB" dirty="0"/>
              <a:t> do Minho.”</a:t>
            </a:r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8DAF4E6-CB24-4F02-8E84-34F3A4AB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E4024F-9034-4076-B054-CE504812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88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2ª Querie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ids,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quantidades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gelados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morango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funcionários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7DE5AB-15E2-4EEC-A393-36E3532A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4" t="18906" r="70573" b="52600"/>
          <a:stretch/>
        </p:blipFill>
        <p:spPr>
          <a:xfrm>
            <a:off x="792632" y="2404690"/>
            <a:ext cx="6399464" cy="3066363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DE31C28-B209-4197-A7AD-4E87EF2E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256D903-BC8F-4A37-AB4B-9CC67A4D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7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3ª Querie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ids,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quantidades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dos 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gelados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junho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2015.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A94CCD-A5CC-4A80-943E-5AD45BC96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5" t="33613" r="66785" b="41640"/>
          <a:stretch/>
        </p:blipFill>
        <p:spPr>
          <a:xfrm>
            <a:off x="761996" y="2454237"/>
            <a:ext cx="7575683" cy="2525486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EAAE4AE4-A157-4336-9FC3-3EF3504F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D1E72A-F7FB-4A4C-9AC4-1E0B2301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8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761996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Implemen-tação</a:t>
            </a:r>
            <a:r>
              <a:rPr lang="pt-PT" dirty="0">
                <a:solidFill>
                  <a:prstClr val="white"/>
                </a:solidFill>
                <a:latin typeface="Gill Sans MT" panose="020B0502020104020203"/>
              </a:rPr>
              <a:t> física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3854450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740900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Migração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2425A8-F55B-44B3-8AF9-072A00F8F655}"/>
              </a:ext>
            </a:extLst>
          </p:cNvPr>
          <p:cNvSpPr txBox="1"/>
          <p:nvPr/>
        </p:nvSpPr>
        <p:spPr>
          <a:xfrm>
            <a:off x="3854446" y="1886023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fase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é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obriga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tória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 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Fazêmo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-la se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acharmos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que a Base de Dados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usamos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já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não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serve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nossos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propósitos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3854446" y="4092376"/>
            <a:ext cx="4483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pedido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Oleb,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depois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análise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cuidada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das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vantagens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e das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desvantagens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fizemos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migração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toda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base de dados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para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22F13FE-1F38-4605-8E8C-7D1507A7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8209E42-7950-4140-BD73-0A419B65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2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653143" y="382385"/>
            <a:ext cx="1091474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Bases de dados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orientadas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por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grafos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C0DAFF37-CA0C-4C43-A729-CB28B879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Vantagens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Ótima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relação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dispobilidade-custo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Sistemas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altamente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escláveis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Boa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flexibilidade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atendendo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esquemas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Capacidade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manipular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esparsos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semi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estruturados</a:t>
            </a: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Marcador de Posição de Conteúdo 4">
            <a:extLst>
              <a:ext uri="{FF2B5EF4-FFF2-40B4-BE49-F238E27FC236}">
                <a16:creationId xmlns:a16="http://schemas.microsoft.com/office/drawing/2014/main" id="{BB9A8073-EAA8-45FA-9924-37CA80FC603D}"/>
              </a:ext>
            </a:extLst>
          </p:cNvPr>
          <p:cNvSpPr txBox="1">
            <a:spLocks/>
          </p:cNvSpPr>
          <p:nvPr/>
        </p:nvSpPr>
        <p:spPr>
          <a:xfrm>
            <a:off x="5152564" y="1770355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Desvantagens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São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bastante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recentes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tratamento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informações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bancárias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por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exemplo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relacional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adequa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-se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bem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melhor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Alguns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tipos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dados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definidos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D50B76E-E21C-4E0C-B867-58212379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89A3A9A-B698-4D61-9AC7-642BF964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5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Esquema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da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b.d.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pic>
        <p:nvPicPr>
          <p:cNvPr id="6146" name="Picture 2" descr="esquema">
            <a:extLst>
              <a:ext uri="{FF2B5EF4-FFF2-40B4-BE49-F238E27FC236}">
                <a16:creationId xmlns:a16="http://schemas.microsoft.com/office/drawing/2014/main" id="{43E2A961-863F-498A-B2B3-607DC9EA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639" y="0"/>
            <a:ext cx="5568722" cy="676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09DDB52-6F99-4871-8A5B-099D1EEA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47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de dados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Exportação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dados para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ficheiros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CSV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Coloca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Cliente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contém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ficheiro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CSV.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171" name="Imagem 1">
            <a:extLst>
              <a:ext uri="{FF2B5EF4-FFF2-40B4-BE49-F238E27FC236}">
                <a16:creationId xmlns:a16="http://schemas.microsoft.com/office/drawing/2014/main" id="{1C58C8A7-1FD7-4632-A011-17324BAD1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7" t="19957" r="22601" b="71465"/>
          <a:stretch/>
        </p:blipFill>
        <p:spPr bwMode="auto">
          <a:xfrm>
            <a:off x="761995" y="3001663"/>
            <a:ext cx="6356488" cy="95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387AA-9CFE-4A72-A5A4-4F651100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55B38A-3F9D-4972-87B0-252C5F4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5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7823978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nodos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em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Cypher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importação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dados para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ficheiros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CSV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Criação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nodos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i="1" dirty="0" err="1">
                <a:solidFill>
                  <a:prstClr val="black"/>
                </a:solidFill>
                <a:latin typeface="Gill Sans MT" panose="020B0502020104020203"/>
              </a:rPr>
              <a:t>Cliente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,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são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preenchidos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com 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informação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que é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importada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do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ficheiro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194" name="Imagem 1">
            <a:extLst>
              <a:ext uri="{FF2B5EF4-FFF2-40B4-BE49-F238E27FC236}">
                <a16:creationId xmlns:a16="http://schemas.microsoft.com/office/drawing/2014/main" id="{3DFA73D9-D880-455C-8FBE-95BBD7E4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8150" r="35909" b="59248"/>
          <a:stretch>
            <a:fillRect/>
          </a:stretch>
        </p:blipFill>
        <p:spPr bwMode="auto">
          <a:xfrm>
            <a:off x="761995" y="2869505"/>
            <a:ext cx="5058234" cy="292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2D0047-77D8-4468-8F22-C6F766AD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54DF0D-B2D7-4D78-A0A2-15606009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indexes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index para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nodos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Cliente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Imagem 1">
            <a:extLst>
              <a:ext uri="{FF2B5EF4-FFF2-40B4-BE49-F238E27FC236}">
                <a16:creationId xmlns:a16="http://schemas.microsoft.com/office/drawing/2014/main" id="{D1CC732E-D97B-4813-A9D8-E99C9AEA1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8" t="8656" r="45358" b="84770"/>
          <a:stretch>
            <a:fillRect/>
          </a:stretch>
        </p:blipFill>
        <p:spPr bwMode="auto">
          <a:xfrm>
            <a:off x="761995" y="3243716"/>
            <a:ext cx="3734028" cy="63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D381CBB-73C3-426B-BC1D-DD9D3185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08E8F3A-4E6C-43DC-98C2-65662FC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28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endParaRPr lang="en-GB" sz="24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6105" y="2843572"/>
            <a:ext cx="2612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relacionamentos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entre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Extra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Criacao_Gelado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 da </a:t>
            </a:r>
            <a:r>
              <a:rPr kumimoji="0" lang="en-GB" sz="1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respetiva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propriedade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218" name="Imagem 1">
            <a:extLst>
              <a:ext uri="{FF2B5EF4-FFF2-40B4-BE49-F238E27FC236}">
                <a16:creationId xmlns:a16="http://schemas.microsoft.com/office/drawing/2014/main" id="{E0B45755-22B0-486F-AE2B-ECA1B55E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7" t="8635" r="16025" b="72560"/>
          <a:stretch>
            <a:fillRect/>
          </a:stretch>
        </p:blipFill>
        <p:spPr bwMode="auto">
          <a:xfrm>
            <a:off x="761996" y="2989943"/>
            <a:ext cx="7389531" cy="152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313ABB9-BADA-4BC5-AAAF-94A4D5C7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0330BE-19A8-4C14-9FF1-5798AD4D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89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Remoção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dados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redundantes</a:t>
            </a:r>
            <a:endParaRPr lang="en-GB" sz="24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6C613EFF-BC85-4CA6-A3FA-A3E4F225534D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71893" y="2978074"/>
            <a:ext cx="275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Remoção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propriedades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Pedido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eram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conhecidas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chaves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estrangeiras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266" name="Imagem 1">
            <a:extLst>
              <a:ext uri="{FF2B5EF4-FFF2-40B4-BE49-F238E27FC236}">
                <a16:creationId xmlns:a16="http://schemas.microsoft.com/office/drawing/2014/main" id="{C13A4302-579B-4831-9444-E23AFEBD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0" t="8635" r="28830" b="78821"/>
          <a:stretch>
            <a:fillRect/>
          </a:stretch>
        </p:blipFill>
        <p:spPr bwMode="auto">
          <a:xfrm>
            <a:off x="761995" y="2946400"/>
            <a:ext cx="5448393" cy="100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A80EFF6-9EE9-419D-B83B-3AF2C847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1BFD0A7-1CA9-4F45-9163-E7DE852F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8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351CFC-E853-4BEE-B373-C4896AFFD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b="12412"/>
          <a:stretch/>
        </p:blipFill>
        <p:spPr>
          <a:xfrm>
            <a:off x="4249197" y="2403697"/>
            <a:ext cx="3502421" cy="22404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887131B-665C-42E3-8DFC-41694815E24A}"/>
              </a:ext>
            </a:extLst>
          </p:cNvPr>
          <p:cNvSpPr txBox="1"/>
          <p:nvPr/>
        </p:nvSpPr>
        <p:spPr>
          <a:xfrm>
            <a:off x="1533819" y="2620504"/>
            <a:ext cx="146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Funcionários</a:t>
            </a:r>
            <a:r>
              <a:rPr lang="en-GB" dirty="0"/>
              <a:t> da </a:t>
            </a:r>
            <a:r>
              <a:rPr lang="en-GB" i="1" dirty="0"/>
              <a:t>GELATUM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CAD7D3-321B-4EF2-B89A-DD285530D667}"/>
              </a:ext>
            </a:extLst>
          </p:cNvPr>
          <p:cNvSpPr txBox="1"/>
          <p:nvPr/>
        </p:nvSpPr>
        <p:spPr>
          <a:xfrm>
            <a:off x="9997891" y="3121128"/>
            <a:ext cx="1309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Catálogo</a:t>
            </a:r>
            <a:r>
              <a:rPr lang="en-GB" sz="1600" dirty="0"/>
              <a:t> com </a:t>
            </a:r>
            <a:r>
              <a:rPr lang="en-GB" sz="1600" dirty="0" err="1"/>
              <a:t>todos</a:t>
            </a:r>
            <a:r>
              <a:rPr lang="en-GB" sz="1600" dirty="0"/>
              <a:t> </a:t>
            </a:r>
            <a:r>
              <a:rPr lang="en-GB" sz="1600" dirty="0" err="1"/>
              <a:t>os</a:t>
            </a:r>
            <a:r>
              <a:rPr lang="en-GB" sz="1600" dirty="0"/>
              <a:t> </a:t>
            </a:r>
            <a:r>
              <a:rPr lang="en-GB" sz="1600" dirty="0" err="1"/>
              <a:t>gelados</a:t>
            </a:r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pt-PT" sz="1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67D20F-0768-4897-AF15-C45F3E2A5065}"/>
              </a:ext>
            </a:extLst>
          </p:cNvPr>
          <p:cNvSpPr txBox="1"/>
          <p:nvPr/>
        </p:nvSpPr>
        <p:spPr>
          <a:xfrm>
            <a:off x="9975279" y="2262376"/>
            <a:ext cx="161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Encomendas</a:t>
            </a:r>
            <a:endParaRPr lang="en-GB" sz="2000" dirty="0"/>
          </a:p>
          <a:p>
            <a:endParaRPr lang="en-GB" sz="2000" dirty="0"/>
          </a:p>
          <a:p>
            <a:endParaRPr lang="pt-PT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DF09B0-BB1C-424E-9140-9AB7AEC10B8B}"/>
              </a:ext>
            </a:extLst>
          </p:cNvPr>
          <p:cNvSpPr txBox="1"/>
          <p:nvPr/>
        </p:nvSpPr>
        <p:spPr>
          <a:xfrm>
            <a:off x="662344" y="5026573"/>
            <a:ext cx="189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 </a:t>
            </a:r>
            <a:r>
              <a:rPr lang="en-GB" sz="2000" dirty="0"/>
              <a:t>Base de Dados da</a:t>
            </a:r>
            <a:r>
              <a:rPr lang="en-GB" sz="2000" i="1" dirty="0"/>
              <a:t> GELATUM</a:t>
            </a:r>
          </a:p>
          <a:p>
            <a:pPr algn="ctr"/>
            <a:endParaRPr lang="pt-PT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D3745F-6588-471D-828A-CD7B83948CDE}"/>
              </a:ext>
            </a:extLst>
          </p:cNvPr>
          <p:cNvSpPr txBox="1"/>
          <p:nvPr/>
        </p:nvSpPr>
        <p:spPr>
          <a:xfrm>
            <a:off x="2928067" y="1708239"/>
            <a:ext cx="1694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Número</a:t>
            </a:r>
            <a:r>
              <a:rPr lang="en-GB" sz="2000" dirty="0"/>
              <a:t> de </a:t>
            </a:r>
            <a:r>
              <a:rPr lang="en-GB" sz="2000" dirty="0" err="1"/>
              <a:t>consumidores</a:t>
            </a:r>
            <a:endParaRPr lang="en-GB" sz="2000" dirty="0"/>
          </a:p>
          <a:p>
            <a:pPr algn="ctr"/>
            <a:endParaRPr lang="en-GB" sz="2000" dirty="0"/>
          </a:p>
          <a:p>
            <a:pPr algn="ctr"/>
            <a:endParaRPr lang="pt-PT" sz="2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04B1F0-2232-49D3-80DF-EE1821777D24}"/>
              </a:ext>
            </a:extLst>
          </p:cNvPr>
          <p:cNvSpPr txBox="1"/>
          <p:nvPr/>
        </p:nvSpPr>
        <p:spPr>
          <a:xfrm>
            <a:off x="526384" y="3580911"/>
            <a:ext cx="134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Localizações</a:t>
            </a:r>
            <a:r>
              <a:rPr lang="en-GB" dirty="0"/>
              <a:t> da </a:t>
            </a:r>
            <a:r>
              <a:rPr lang="en-GB" dirty="0" err="1"/>
              <a:t>loja</a:t>
            </a:r>
            <a:r>
              <a:rPr lang="en-GB" dirty="0"/>
              <a:t> e dos </a:t>
            </a:r>
            <a:r>
              <a:rPr lang="en-GB" dirty="0" err="1"/>
              <a:t>clientes</a:t>
            </a:r>
            <a:endParaRPr lang="en-GB" dirty="0"/>
          </a:p>
          <a:p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E5D30D-30A1-492F-96F8-06712365D590}"/>
              </a:ext>
            </a:extLst>
          </p:cNvPr>
          <p:cNvSpPr txBox="1"/>
          <p:nvPr/>
        </p:nvSpPr>
        <p:spPr>
          <a:xfrm>
            <a:off x="5459232" y="5058586"/>
            <a:ext cx="168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Disponibilidade</a:t>
            </a:r>
            <a:r>
              <a:rPr lang="en-GB" dirty="0"/>
              <a:t> dos </a:t>
            </a:r>
            <a:r>
              <a:rPr lang="en-GB" dirty="0" err="1"/>
              <a:t>produtos</a:t>
            </a:r>
            <a:endParaRPr lang="en-GB" dirty="0"/>
          </a:p>
          <a:p>
            <a:endParaRPr lang="pt-PT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F57B55C-304B-4CA8-BA9D-04774E467E39}"/>
              </a:ext>
            </a:extLst>
          </p:cNvPr>
          <p:cNvSpPr txBox="1"/>
          <p:nvPr/>
        </p:nvSpPr>
        <p:spPr>
          <a:xfrm>
            <a:off x="2267475" y="4314629"/>
            <a:ext cx="1105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Toppings e </a:t>
            </a:r>
            <a:r>
              <a:rPr lang="en-GB" sz="1600" i="1" dirty="0" err="1"/>
              <a:t>coberturas</a:t>
            </a:r>
            <a:endParaRPr lang="en-GB" sz="1600" i="1" dirty="0"/>
          </a:p>
          <a:p>
            <a:pPr algn="ctr"/>
            <a:endParaRPr lang="pt-PT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47295F5-A52C-47E7-B299-644A28DFE2B7}"/>
              </a:ext>
            </a:extLst>
          </p:cNvPr>
          <p:cNvSpPr txBox="1"/>
          <p:nvPr/>
        </p:nvSpPr>
        <p:spPr>
          <a:xfrm>
            <a:off x="3080467" y="5130393"/>
            <a:ext cx="1467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Preços</a:t>
            </a:r>
            <a:r>
              <a:rPr lang="en-GB" sz="1600" dirty="0"/>
              <a:t> dos </a:t>
            </a:r>
            <a:r>
              <a:rPr lang="en-GB" sz="1600" dirty="0" err="1"/>
              <a:t>produtos</a:t>
            </a:r>
            <a:endParaRPr lang="en-GB" sz="1600" dirty="0"/>
          </a:p>
          <a:p>
            <a:endParaRPr lang="pt-PT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6D6C20-4325-4B11-8824-1C3F90F521B8}"/>
              </a:ext>
            </a:extLst>
          </p:cNvPr>
          <p:cNvSpPr txBox="1"/>
          <p:nvPr/>
        </p:nvSpPr>
        <p:spPr>
          <a:xfrm>
            <a:off x="7676424" y="3271293"/>
            <a:ext cx="18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Quantidade</a:t>
            </a:r>
            <a:r>
              <a:rPr lang="en-GB" dirty="0"/>
              <a:t> de </a:t>
            </a:r>
            <a:r>
              <a:rPr lang="en-GB" dirty="0" err="1"/>
              <a:t>gelados</a:t>
            </a:r>
            <a:r>
              <a:rPr lang="en-GB" dirty="0"/>
              <a:t> </a:t>
            </a:r>
            <a:r>
              <a:rPr lang="en-GB" dirty="0" err="1"/>
              <a:t>vendidos</a:t>
            </a:r>
            <a:endParaRPr lang="pt-PT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E2FD31-0067-4D45-9645-0405524E5536}"/>
              </a:ext>
            </a:extLst>
          </p:cNvPr>
          <p:cNvSpPr txBox="1"/>
          <p:nvPr/>
        </p:nvSpPr>
        <p:spPr>
          <a:xfrm>
            <a:off x="317819" y="1817957"/>
            <a:ext cx="186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Nomes</a:t>
            </a:r>
            <a:r>
              <a:rPr lang="en-GB" sz="1400" dirty="0"/>
              <a:t> dos </a:t>
            </a:r>
            <a:r>
              <a:rPr lang="en-GB" sz="1400" dirty="0" err="1"/>
              <a:t>clientes</a:t>
            </a:r>
            <a:r>
              <a:rPr lang="en-GB" sz="1400" dirty="0"/>
              <a:t> e </a:t>
            </a:r>
            <a:r>
              <a:rPr lang="en-GB" sz="1400" dirty="0" err="1"/>
              <a:t>funcionários</a:t>
            </a:r>
            <a:endParaRPr lang="pt-PT" sz="14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2CDA5A7-BCEF-4CB0-AF8E-8432B8A47790}"/>
              </a:ext>
            </a:extLst>
          </p:cNvPr>
          <p:cNvSpPr txBox="1"/>
          <p:nvPr/>
        </p:nvSpPr>
        <p:spPr>
          <a:xfrm>
            <a:off x="2619843" y="3337516"/>
            <a:ext cx="146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Atualização</a:t>
            </a:r>
            <a:r>
              <a:rPr lang="en-GB" dirty="0"/>
              <a:t> dos stocks</a:t>
            </a:r>
          </a:p>
          <a:p>
            <a:pPr algn="ctr"/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1451EB-9778-4942-85E4-97DB0519592C}"/>
              </a:ext>
            </a:extLst>
          </p:cNvPr>
          <p:cNvSpPr txBox="1"/>
          <p:nvPr/>
        </p:nvSpPr>
        <p:spPr>
          <a:xfrm>
            <a:off x="6906811" y="2128341"/>
            <a:ext cx="166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Aplicação</a:t>
            </a:r>
            <a:r>
              <a:rPr lang="en-GB" dirty="0"/>
              <a:t> para </a:t>
            </a:r>
          </a:p>
          <a:p>
            <a:pPr algn="ctr"/>
            <a:r>
              <a:rPr lang="en-GB" i="1" dirty="0"/>
              <a:t>smartphone</a:t>
            </a:r>
          </a:p>
          <a:p>
            <a:pPr algn="ctr"/>
            <a:endParaRPr lang="pt-PT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8CA82-961D-4FB3-AB28-9F13A74E518B}"/>
              </a:ext>
            </a:extLst>
          </p:cNvPr>
          <p:cNvSpPr txBox="1"/>
          <p:nvPr/>
        </p:nvSpPr>
        <p:spPr>
          <a:xfrm>
            <a:off x="8317705" y="2704366"/>
            <a:ext cx="186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Registo</a:t>
            </a:r>
            <a:r>
              <a:rPr lang="en-GB" sz="1400" dirty="0"/>
              <a:t> de </a:t>
            </a:r>
            <a:r>
              <a:rPr lang="en-GB" sz="1400" dirty="0" err="1"/>
              <a:t>clientes</a:t>
            </a:r>
            <a:endParaRPr lang="pt-PT" sz="1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E7D822-AFBA-4C0C-A3F0-D322D395C8D2}"/>
              </a:ext>
            </a:extLst>
          </p:cNvPr>
          <p:cNvSpPr txBox="1"/>
          <p:nvPr/>
        </p:nvSpPr>
        <p:spPr>
          <a:xfrm>
            <a:off x="5292428" y="1606283"/>
            <a:ext cx="150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Datas</a:t>
            </a:r>
            <a:r>
              <a:rPr lang="en-GB" dirty="0"/>
              <a:t> as </a:t>
            </a:r>
            <a:r>
              <a:rPr lang="en-GB" dirty="0" err="1"/>
              <a:t>encomendas</a:t>
            </a:r>
            <a:endParaRPr lang="en-GB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C024FA5-F86F-4459-9E5C-61C3EBE558E5}"/>
              </a:ext>
            </a:extLst>
          </p:cNvPr>
          <p:cNvSpPr txBox="1"/>
          <p:nvPr/>
        </p:nvSpPr>
        <p:spPr>
          <a:xfrm>
            <a:off x="7612734" y="4772432"/>
            <a:ext cx="146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Processo</a:t>
            </a:r>
            <a:r>
              <a:rPr lang="en-GB" dirty="0"/>
              <a:t> de </a:t>
            </a:r>
            <a:r>
              <a:rPr lang="en-GB" dirty="0" err="1"/>
              <a:t>encomenda</a:t>
            </a:r>
            <a:endParaRPr lang="pt-PT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8F0C3-3C4D-4CB8-B36B-B72DF07273B6}"/>
              </a:ext>
            </a:extLst>
          </p:cNvPr>
          <p:cNvSpPr txBox="1"/>
          <p:nvPr/>
        </p:nvSpPr>
        <p:spPr>
          <a:xfrm>
            <a:off x="9072748" y="408980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Descontos</a:t>
            </a:r>
            <a:endParaRPr lang="pt-PT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4F88E8B-1A34-453D-936D-6F6E26F505C8}"/>
              </a:ext>
            </a:extLst>
          </p:cNvPr>
          <p:cNvSpPr txBox="1"/>
          <p:nvPr/>
        </p:nvSpPr>
        <p:spPr>
          <a:xfrm>
            <a:off x="8381972" y="1573528"/>
            <a:ext cx="133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Recolha</a:t>
            </a:r>
            <a:r>
              <a:rPr lang="en-GB" dirty="0"/>
              <a:t> da </a:t>
            </a:r>
            <a:r>
              <a:rPr lang="en-GB" dirty="0" err="1"/>
              <a:t>encomenda</a:t>
            </a:r>
            <a:endParaRPr lang="pt-PT" dirty="0"/>
          </a:p>
        </p:txBody>
      </p:sp>
      <p:sp>
        <p:nvSpPr>
          <p:cNvPr id="32" name="Título 3">
            <a:extLst>
              <a:ext uri="{FF2B5EF4-FFF2-40B4-BE49-F238E27FC236}">
                <a16:creationId xmlns:a16="http://schemas.microsoft.com/office/drawing/2014/main" id="{0F5B2F17-6389-4C00-BB39-196A967B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65D5F2F-F2ED-4A3B-B45E-195D847A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5DD7DE-2B83-44CC-BF2A-4039C822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46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B.d.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resultante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pic>
        <p:nvPicPr>
          <p:cNvPr id="12290" name="Picture 2" descr="resultanteGraph">
            <a:extLst>
              <a:ext uri="{FF2B5EF4-FFF2-40B4-BE49-F238E27FC236}">
                <a16:creationId xmlns:a16="http://schemas.microsoft.com/office/drawing/2014/main" id="{6683D665-4F9F-421F-8FFD-45E384E3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32783"/>
            <a:ext cx="6908800" cy="682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0DA09C-F885-4F59-8DC6-4C2E0F7F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60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B.d.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resultante</a:t>
            </a:r>
            <a:endParaRPr lang="en-GB" sz="9600" dirty="0">
              <a:solidFill>
                <a:srgbClr val="2A1A00"/>
              </a:solidFill>
              <a:latin typeface="Impact" panose="020B0806030902050204"/>
            </a:endParaRPr>
          </a:p>
        </p:txBody>
      </p:sp>
      <p:pic>
        <p:nvPicPr>
          <p:cNvPr id="13314" name="Picture 2" descr="relandnodes">
            <a:extLst>
              <a:ext uri="{FF2B5EF4-FFF2-40B4-BE49-F238E27FC236}">
                <a16:creationId xmlns:a16="http://schemas.microsoft.com/office/drawing/2014/main" id="{D8BEBF1B-79C5-4608-9FD0-CE3359E4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0"/>
            <a:ext cx="5820909" cy="683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17F037F-B65E-492F-A63F-BE0D500B5386}"/>
              </a:ext>
            </a:extLst>
          </p:cNvPr>
          <p:cNvSpPr txBox="1"/>
          <p:nvPr/>
        </p:nvSpPr>
        <p:spPr>
          <a:xfrm>
            <a:off x="9676708" y="2816753"/>
            <a:ext cx="251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Sem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nodos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que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não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estão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relacionados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.</a:t>
            </a:r>
            <a:endParaRPr lang="pt-PT" b="1" dirty="0">
              <a:solidFill>
                <a:srgbClr val="2A1A00">
                  <a:lumMod val="90000"/>
                  <a:lumOff val="10000"/>
                </a:srgbClr>
              </a:solidFill>
              <a:latin typeface="Gill Sans MT" panose="020B0502020104020203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91DFC3-1FEA-4B4B-8874-9AE75A7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1ª Querie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cliente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velho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efetuou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um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pedido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5362" name="Imagem 1">
            <a:extLst>
              <a:ext uri="{FF2B5EF4-FFF2-40B4-BE49-F238E27FC236}">
                <a16:creationId xmlns:a16="http://schemas.microsoft.com/office/drawing/2014/main" id="{336E1C52-76C5-4D0F-B881-439430B7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8170" r="15881" b="69931"/>
          <a:stretch>
            <a:fillRect/>
          </a:stretch>
        </p:blipFill>
        <p:spPr bwMode="auto">
          <a:xfrm>
            <a:off x="761994" y="2946400"/>
            <a:ext cx="5891365" cy="141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07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2ª Querie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D841-E6F8-43D5-ADB2-6427EA554C0D}"/>
              </a:ext>
            </a:extLst>
          </p:cNvPr>
          <p:cNvSpPr txBox="1"/>
          <p:nvPr/>
        </p:nvSpPr>
        <p:spPr>
          <a:xfrm>
            <a:off x="8998856" y="3120571"/>
            <a:ext cx="25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ids,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quantidades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gelados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morango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funcionários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8434" name="Imagem 1">
            <a:extLst>
              <a:ext uri="{FF2B5EF4-FFF2-40B4-BE49-F238E27FC236}">
                <a16:creationId xmlns:a16="http://schemas.microsoft.com/office/drawing/2014/main" id="{1188BE76-4C0F-4598-8FE1-2332C82C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7837" r="13580" b="72728"/>
          <a:stretch>
            <a:fillRect/>
          </a:stretch>
        </p:blipFill>
        <p:spPr bwMode="auto">
          <a:xfrm>
            <a:off x="624115" y="3036885"/>
            <a:ext cx="6675901" cy="136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6485856-6233-4180-AC6F-3CC4D8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E652AA3-6053-4F91-A490-F0C475FE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70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3ª Querie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4295B9-D766-4012-8D3D-C9DF2E259331}"/>
              </a:ext>
            </a:extLst>
          </p:cNvPr>
          <p:cNvSpPr/>
          <p:nvPr/>
        </p:nvSpPr>
        <p:spPr>
          <a:xfrm>
            <a:off x="7589796" y="3379036"/>
            <a:ext cx="996178" cy="4064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A329AC-4831-414D-8459-A06E83B60A16}"/>
              </a:ext>
            </a:extLst>
          </p:cNvPr>
          <p:cNvSpPr txBox="1"/>
          <p:nvPr/>
        </p:nvSpPr>
        <p:spPr>
          <a:xfrm>
            <a:off x="8998856" y="3120571"/>
            <a:ext cx="2569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Exibe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ids,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quantidades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dos 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gelados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vendidos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junho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2015.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7410" name="Imagem 1">
            <a:extLst>
              <a:ext uri="{FF2B5EF4-FFF2-40B4-BE49-F238E27FC236}">
                <a16:creationId xmlns:a16="http://schemas.microsoft.com/office/drawing/2014/main" id="{56BEF33B-3FBB-4CC2-AE15-373E5474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1" t="7837" r="15915" b="57680"/>
          <a:stretch>
            <a:fillRect/>
          </a:stretch>
        </p:blipFill>
        <p:spPr bwMode="auto">
          <a:xfrm>
            <a:off x="761995" y="2557287"/>
            <a:ext cx="6482140" cy="24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2F4EEEE-93AA-40E4-A99C-8B9450AD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775B22F-424A-40F4-BC1E-65B85095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50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Conclusão</a:t>
            </a:r>
            <a:r>
              <a:rPr lang="en-GB" dirty="0"/>
              <a:t> do </a:t>
            </a:r>
            <a:r>
              <a:rPr lang="en-GB" dirty="0" err="1"/>
              <a:t>projeto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4EA23D7-08FE-40CA-AB37-91790388311E}"/>
              </a:ext>
            </a:extLst>
          </p:cNvPr>
          <p:cNvSpPr txBox="1"/>
          <p:nvPr/>
        </p:nvSpPr>
        <p:spPr>
          <a:xfrm>
            <a:off x="1120846" y="400717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3F3F2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Sr. Oleb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F1127D-567B-4328-90C0-B2A56C8EEA53}"/>
              </a:ext>
            </a:extLst>
          </p:cNvPr>
          <p:cNvSpPr txBox="1"/>
          <p:nvPr/>
        </p:nvSpPr>
        <p:spPr>
          <a:xfrm>
            <a:off x="9183679" y="4195114"/>
            <a:ext cx="9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3F3F2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Equipa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3F3F2">
                  <a:lumMod val="5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A3A2D18-C01F-4099-B6FB-A264F4D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6"/>
          <a:stretch/>
        </p:blipFill>
        <p:spPr>
          <a:xfrm>
            <a:off x="8008949" y="2199465"/>
            <a:ext cx="2996286" cy="20127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1A6B69-286B-4B02-A04F-FC8B73CCE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99" t="5575" r="22245" b="12413"/>
          <a:stretch/>
        </p:blipFill>
        <p:spPr>
          <a:xfrm>
            <a:off x="1085398" y="1731411"/>
            <a:ext cx="854128" cy="2221201"/>
          </a:xfrm>
          <a:prstGeom prst="rect">
            <a:avLst/>
          </a:prstGeom>
        </p:spPr>
      </p:pic>
      <p:sp>
        <p:nvSpPr>
          <p:cNvPr id="21" name="Bolha de Discurso: Oval 20">
            <a:extLst>
              <a:ext uri="{FF2B5EF4-FFF2-40B4-BE49-F238E27FC236}">
                <a16:creationId xmlns:a16="http://schemas.microsoft.com/office/drawing/2014/main" id="{20EC5723-A6D3-4DB5-9FDE-4D4BF36EB82B}"/>
              </a:ext>
            </a:extLst>
          </p:cNvPr>
          <p:cNvSpPr/>
          <p:nvPr/>
        </p:nvSpPr>
        <p:spPr>
          <a:xfrm>
            <a:off x="2251387" y="2017526"/>
            <a:ext cx="3755347" cy="1467803"/>
          </a:xfrm>
          <a:prstGeom prst="wedgeEllipseCallout">
            <a:avLst>
              <a:gd name="adj1" fmla="val -63567"/>
              <a:gd name="adj2" fmla="val -35367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Mais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tarde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farei</a:t>
            </a:r>
            <a:r>
              <a:rPr lang="en-GB" dirty="0">
                <a:solidFill>
                  <a:schemeClr val="bg1"/>
                </a:solidFill>
              </a:rPr>
              <a:t> a </a:t>
            </a:r>
            <a:r>
              <a:rPr lang="en-GB" dirty="0" err="1">
                <a:solidFill>
                  <a:schemeClr val="bg1"/>
                </a:solidFill>
              </a:rPr>
              <a:t>transferência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en-GB" dirty="0" err="1">
                <a:solidFill>
                  <a:schemeClr val="bg1"/>
                </a:solidFill>
              </a:rPr>
              <a:t>Foi</a:t>
            </a:r>
            <a:r>
              <a:rPr lang="en-GB" dirty="0">
                <a:solidFill>
                  <a:schemeClr val="bg1"/>
                </a:solidFill>
              </a:rPr>
              <a:t> um </a:t>
            </a:r>
            <a:r>
              <a:rPr lang="en-GB" dirty="0" err="1">
                <a:solidFill>
                  <a:schemeClr val="bg1"/>
                </a:solidFill>
              </a:rPr>
              <a:t>prazer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trabalhar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convosco</a:t>
            </a:r>
            <a:r>
              <a:rPr lang="en-GB" dirty="0">
                <a:solidFill>
                  <a:schemeClr val="bg1"/>
                </a:solidFill>
              </a:rPr>
              <a:t>!</a:t>
            </a:r>
            <a:r>
              <a:rPr lang="en-GB" dirty="0">
                <a:solidFill>
                  <a:prstClr val="black"/>
                </a:solidFill>
              </a:rPr>
              <a:t> 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2" name="Bolha de Discurso: Oval 21">
            <a:extLst>
              <a:ext uri="{FF2B5EF4-FFF2-40B4-BE49-F238E27FC236}">
                <a16:creationId xmlns:a16="http://schemas.microsoft.com/office/drawing/2014/main" id="{1C26C669-AB08-4DB4-BDA9-36B599145994}"/>
              </a:ext>
            </a:extLst>
          </p:cNvPr>
          <p:cNvSpPr/>
          <p:nvPr/>
        </p:nvSpPr>
        <p:spPr>
          <a:xfrm>
            <a:off x="4763579" y="3549804"/>
            <a:ext cx="2996286" cy="1225306"/>
          </a:xfrm>
          <a:prstGeom prst="wedgeEllipseCallout">
            <a:avLst>
              <a:gd name="adj1" fmla="val 65867"/>
              <a:gd name="adj2" fmla="val -104693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“</a:t>
            </a:r>
            <a:r>
              <a:rPr lang="en-GB" dirty="0" err="1">
                <a:solidFill>
                  <a:schemeClr val="bg1"/>
                </a:solidFill>
              </a:rPr>
              <a:t>Qualquer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problema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não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hesite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contactar-nos</a:t>
            </a:r>
            <a:r>
              <a:rPr lang="en-GB" dirty="0">
                <a:solidFill>
                  <a:schemeClr val="bg1"/>
                </a:solidFill>
              </a:rPr>
              <a:t>!</a:t>
            </a:r>
            <a:endParaRPr lang="pt-PT" dirty="0">
              <a:solidFill>
                <a:schemeClr val="bg1"/>
              </a:solidFill>
            </a:endParaRPr>
          </a:p>
          <a:p>
            <a:pPr algn="ctr"/>
            <a:endParaRPr lang="pt-PT" dirty="0"/>
          </a:p>
        </p:txBody>
      </p:sp>
      <p:sp>
        <p:nvSpPr>
          <p:cNvPr id="23" name="Bolha de Discurso: Oval 22">
            <a:extLst>
              <a:ext uri="{FF2B5EF4-FFF2-40B4-BE49-F238E27FC236}">
                <a16:creationId xmlns:a16="http://schemas.microsoft.com/office/drawing/2014/main" id="{891F13A0-EB8E-415A-B6EC-9B2A13B8896F}"/>
              </a:ext>
            </a:extLst>
          </p:cNvPr>
          <p:cNvSpPr/>
          <p:nvPr/>
        </p:nvSpPr>
        <p:spPr>
          <a:xfrm>
            <a:off x="10580914" y="1161143"/>
            <a:ext cx="1567579" cy="982500"/>
          </a:xfrm>
          <a:prstGeom prst="wedgeEllipseCallout">
            <a:avLst>
              <a:gd name="adj1" fmla="val -38678"/>
              <a:gd name="adj2" fmla="val 1137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Até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uma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próxima</a:t>
            </a:r>
            <a:r>
              <a:rPr lang="en-GB" dirty="0">
                <a:solidFill>
                  <a:schemeClr val="bg1"/>
                </a:solidFill>
              </a:rPr>
              <a:t>!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3434E29-ED09-4854-B974-73BE9785C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0015490-22BC-4155-BF8C-7E96215C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Análise</a:t>
            </a:r>
            <a:r>
              <a:rPr lang="en-GB" dirty="0"/>
              <a:t> </a:t>
            </a:r>
            <a:r>
              <a:rPr lang="en-GB" dirty="0" err="1"/>
              <a:t>crítica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640469"/>
            <a:ext cx="11734804" cy="422147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Blablabla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</a:t>
            </a:r>
            <a:r>
              <a:rPr lang="en-GB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blablabla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1C478F-D9C6-4987-AF31-DFFA4D16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l="16807" t="12659" r="9082" b="5812"/>
          <a:stretch/>
        </p:blipFill>
        <p:spPr>
          <a:xfrm>
            <a:off x="6095998" y="1878065"/>
            <a:ext cx="3367367" cy="3704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FEA8986-970B-4E7E-91CC-106049D9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025C596-2CEF-4D4D-B0CC-9E2A1BFE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93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2BD0EA-1A41-437A-87A9-D005471B3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54" y="4746171"/>
            <a:ext cx="3437290" cy="1584221"/>
          </a:xfrm>
        </p:spPr>
        <p:txBody>
          <a:bodyPr>
            <a:normAutofit fontScale="85000" lnSpcReduction="20000"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 </a:t>
            </a:r>
            <a:r>
              <a:rPr lang="en-GB" sz="1600" dirty="0" err="1">
                <a:solidFill>
                  <a:schemeClr val="bg1"/>
                </a:solidFill>
              </a:rPr>
              <a:t>equipa</a:t>
            </a:r>
            <a:r>
              <a:rPr lang="en-GB" sz="1600" dirty="0">
                <a:solidFill>
                  <a:schemeClr val="bg1"/>
                </a:solidFill>
              </a:rPr>
              <a:t>: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Adriana </a:t>
            </a:r>
            <a:r>
              <a:rPr lang="en-GB" sz="1600" dirty="0" err="1">
                <a:solidFill>
                  <a:srgbClr val="F3F3F2"/>
                </a:solidFill>
              </a:rPr>
              <a:t>Meireles</a:t>
            </a:r>
            <a:endParaRPr lang="en-GB" sz="1600" dirty="0">
              <a:solidFill>
                <a:srgbClr val="F3F3F2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Nuno </a:t>
            </a:r>
            <a:r>
              <a:rPr lang="en-GB" sz="1600" dirty="0" err="1">
                <a:solidFill>
                  <a:srgbClr val="F3F3F2"/>
                </a:solidFill>
              </a:rPr>
              <a:t>silva</a:t>
            </a:r>
            <a:endParaRPr lang="pt-PT" sz="1600" dirty="0">
              <a:solidFill>
                <a:srgbClr val="F3F3F2"/>
              </a:solidFill>
            </a:endParaRPr>
          </a:p>
          <a:p>
            <a:r>
              <a:rPr lang="en-GB" sz="1600" dirty="0">
                <a:solidFill>
                  <a:srgbClr val="F3F3F2"/>
                </a:solidFill>
              </a:rPr>
              <a:t>Ricardo Pereira</a:t>
            </a:r>
          </a:p>
          <a:p>
            <a:r>
              <a:rPr lang="en-GB" sz="1600" dirty="0" err="1">
                <a:solidFill>
                  <a:srgbClr val="F3F3F2"/>
                </a:solidFill>
              </a:rPr>
              <a:t>shahzod</a:t>
            </a:r>
            <a:r>
              <a:rPr lang="en-GB" sz="1600" dirty="0">
                <a:solidFill>
                  <a:srgbClr val="F3F3F2"/>
                </a:solidFill>
              </a:rPr>
              <a:t> </a:t>
            </a:r>
            <a:r>
              <a:rPr lang="en-GB" sz="1600" dirty="0" err="1">
                <a:solidFill>
                  <a:srgbClr val="F3F3F2"/>
                </a:solidFill>
              </a:rPr>
              <a:t>yusupov</a:t>
            </a:r>
            <a:endParaRPr lang="en-GB" sz="1600" dirty="0">
              <a:solidFill>
                <a:srgbClr val="F3F3F2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BF867-F609-4CF4-A571-274FF7CC6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2" t="30304" r="67577" b="43435"/>
          <a:stretch/>
        </p:blipFill>
        <p:spPr>
          <a:xfrm>
            <a:off x="5575420" y="2766503"/>
            <a:ext cx="5736604" cy="28813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790FB9-FFC7-4371-BF8E-13A6F506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97" y="0"/>
            <a:ext cx="2197050" cy="1988330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535A20E4-8E27-417D-953A-D752C8E0F92C}"/>
              </a:ext>
            </a:extLst>
          </p:cNvPr>
          <p:cNvSpPr txBox="1">
            <a:spLocks/>
          </p:cNvSpPr>
          <p:nvPr/>
        </p:nvSpPr>
        <p:spPr>
          <a:xfrm>
            <a:off x="644854" y="498146"/>
            <a:ext cx="3437290" cy="992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all" spc="400" normalizeH="0" baseline="0" noProof="0" dirty="0">
                <a:ln>
                  <a:noFill/>
                </a:ln>
                <a:solidFill>
                  <a:srgbClr val="F3F3F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IMPLEMENTAÇÃO DA BASE DE DADOS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1" i="0" u="none" strike="noStrike" kern="1200" cap="all" spc="400" normalizeH="0" baseline="0" noProof="0" dirty="0">
              <a:ln>
                <a:noFill/>
              </a:ln>
              <a:solidFill>
                <a:srgbClr val="F3F3F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7A203D9-DFD8-42E9-AA3E-200D9522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7892" y="6375679"/>
            <a:ext cx="4114800" cy="345796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rgbClr val="F8B323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Meireles A. , Silva N. , Pereira R. , Yusupov S. ,  Base de Dados GELATUM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8B323">
                  <a:lumMod val="5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5C373A-C89E-4CCC-A78F-10463DD3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766878-3199-4EAB-94E7-2D6D11070E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8B323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8B323">
                  <a:lumMod val="5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43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Encomendas</a:t>
            </a: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Dados dos clientes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Dados dos funcionários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Valores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Descontos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Promoções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5BA1221-DC03-425C-94D7-B2570ABFE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18076" y="4353992"/>
            <a:ext cx="1717519" cy="1212662"/>
          </a:xfrm>
          <a:prstGeom prst="rect">
            <a:avLst/>
          </a:prstGeom>
        </p:spPr>
      </p:pic>
      <p:sp>
        <p:nvSpPr>
          <p:cNvPr id="7" name="Marcador de Posição de Conteúdo 4">
            <a:extLst>
              <a:ext uri="{FF2B5EF4-FFF2-40B4-BE49-F238E27FC236}">
                <a16:creationId xmlns:a16="http://schemas.microsoft.com/office/drawing/2014/main" id="{23A58CBD-C9DA-45CE-B0B7-C2D4E0E0F67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Tempos de processamento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Recolhas efetuadas?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Estado da encomenda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Quantidades encomendadas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BDE385-2EC6-4D9E-98A5-8D9F4705FC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644571" y="2125898"/>
            <a:ext cx="1717519" cy="12126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CA2080A-E13B-4862-8103-8D455759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337" y="3990427"/>
            <a:ext cx="1719221" cy="12132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88478B-1DCC-45EA-BA4F-D9B1EE4A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95" y="3374213"/>
            <a:ext cx="1719221" cy="121320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C708A53-7D7D-41EE-9E18-E42FBCB43E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12481" y="1974665"/>
            <a:ext cx="1717519" cy="1212662"/>
          </a:xfrm>
          <a:prstGeom prst="rect">
            <a:avLst/>
          </a:prstGeom>
        </p:spPr>
      </p:pic>
      <p:sp>
        <p:nvSpPr>
          <p:cNvPr id="24" name="Título 3">
            <a:extLst>
              <a:ext uri="{FF2B5EF4-FFF2-40B4-BE49-F238E27FC236}">
                <a16:creationId xmlns:a16="http://schemas.microsoft.com/office/drawing/2014/main" id="{32FC9B0F-C67C-4B7A-B1B0-BF53E3E2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D1ED3F1-C6E9-4AB7-9CBB-3AAFF4B2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7F20330-3B9E-4C0B-A410-65029B7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5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Clientes</a:t>
            </a: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Usernames</a:t>
            </a: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pt-PT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passwords</a:t>
            </a: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utilização da </a:t>
            </a:r>
            <a:r>
              <a:rPr lang="pt-PT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 de Nascimento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Contactos (telemóvel e correio eletrónico)</a:t>
            </a:r>
          </a:p>
          <a:p>
            <a:pPr marL="457200" lvl="1" indent="0">
              <a:buNone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sp>
        <p:nvSpPr>
          <p:cNvPr id="7" name="Marcador de Posição de Conteúdo 4">
            <a:extLst>
              <a:ext uri="{FF2B5EF4-FFF2-40B4-BE49-F238E27FC236}">
                <a16:creationId xmlns:a16="http://schemas.microsoft.com/office/drawing/2014/main" id="{23A58CBD-C9DA-45CE-B0B7-C2D4E0E0F67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Moradas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Informações fiscais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Informações de pagamento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4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PT" sz="22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9861E3-6F57-41ED-BBFC-3CEC70AD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347" r="17347" b="8783"/>
          <a:stretch/>
        </p:blipFill>
        <p:spPr>
          <a:xfrm>
            <a:off x="9753600" y="2101740"/>
            <a:ext cx="962301" cy="207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7C967E-AA91-440E-93C2-BF24F3E241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02565" y="1878064"/>
            <a:ext cx="690421" cy="14917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4FA6C3-F6B5-4EB1-916A-7BFF4075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854740" y="4284183"/>
            <a:ext cx="393998" cy="851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D14502-B5E1-449E-8F14-F167A2D0D9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6834725" y="2028419"/>
            <a:ext cx="300829" cy="64996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A60ABBF-F43D-4CF4-ADBE-68FEF1EE963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09583" y="4958954"/>
            <a:ext cx="304826" cy="6462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67AE272-F5B7-4FEA-A181-3356A293A9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78740" y="4004062"/>
            <a:ext cx="755246" cy="1601124"/>
          </a:xfrm>
          <a:prstGeom prst="rect">
            <a:avLst/>
          </a:prstGeom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DF427E13-F985-405E-812E-F6E57DE4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BC0C5CD-1B72-4BD6-8A7A-84316249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1D9769-6065-4002-8421-EB6605C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2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Funcionários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Usernames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pt-PT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passwords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utilização da </a:t>
            </a:r>
            <a:r>
              <a:rPr lang="pt-PT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Contactos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2152E6-F46B-4DE6-B580-A1B19F5DD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8371" r="30408" b="7725"/>
          <a:stretch/>
        </p:blipFill>
        <p:spPr>
          <a:xfrm>
            <a:off x="8201377" y="1915826"/>
            <a:ext cx="1038426" cy="35863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9BD221-D144-4F81-9FD8-4DA9E6AB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77924" y="2554514"/>
            <a:ext cx="821450" cy="282373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Marcador de Posição de Conteúdo 4">
            <a:extLst>
              <a:ext uri="{FF2B5EF4-FFF2-40B4-BE49-F238E27FC236}">
                <a16:creationId xmlns:a16="http://schemas.microsoft.com/office/drawing/2014/main" id="{23A58CBD-C9DA-45CE-B0B7-C2D4E0E0F67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Informações fiscais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Moradas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4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PT" sz="22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CBDE414-3D11-46A8-B9A7-615A822BC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38" y="4204665"/>
            <a:ext cx="338357" cy="1173580"/>
          </a:xfrm>
          <a:prstGeom prst="rect">
            <a:avLst/>
          </a:prstGeom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569885A3-8E5D-4B54-AD65-924C51C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D1D1AF3-E01E-4A36-AB02-18D949FD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E2DA189-CCBA-426E-A541-7D3E40F4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Gelados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 dos gelados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Ingredientes na sua composição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Quantidades em stock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Preços para venda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9C1A9B-FBD4-4FDC-9493-63F90893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220416" y="1704878"/>
            <a:ext cx="992276" cy="1698391"/>
          </a:xfrm>
          <a:prstGeom prst="rect">
            <a:avLst/>
          </a:prstGeom>
        </p:spPr>
      </p:pic>
      <p:sp>
        <p:nvSpPr>
          <p:cNvPr id="7" name="Marcador de Posição de Conteúdo 4">
            <a:extLst>
              <a:ext uri="{FF2B5EF4-FFF2-40B4-BE49-F238E27FC236}">
                <a16:creationId xmlns:a16="http://schemas.microsoft.com/office/drawing/2014/main" id="{23A58CBD-C9DA-45CE-B0B7-C2D4E0E0F67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Promoções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Datas de validade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Podem ter várias coberturas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Valor nutricional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4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PT" sz="22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66118F-A15A-463A-8B41-B86B7677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9524" t="8254" r="15866" b="14959"/>
          <a:stretch/>
        </p:blipFill>
        <p:spPr>
          <a:xfrm>
            <a:off x="9089102" y="1763097"/>
            <a:ext cx="1626799" cy="27841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2B1425-DE7F-409B-AF83-CD66F38C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291013" y="4206369"/>
            <a:ext cx="684663" cy="117187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" name="Título 3">
            <a:extLst>
              <a:ext uri="{FF2B5EF4-FFF2-40B4-BE49-F238E27FC236}">
                <a16:creationId xmlns:a16="http://schemas.microsoft.com/office/drawing/2014/main" id="{246B1C7D-E0CE-499F-9BD4-101DA04D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EA96152-210B-4FDF-A64C-D44BCBCE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D657E2-A498-40E1-BE70-E91F0F0F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8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63097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Coberturas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 das coberturas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Preços para venda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 de validade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9DB82-F451-4F22-896B-7325736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92" y="4619465"/>
            <a:ext cx="2417618" cy="121266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EC54564-C223-494C-8178-7CC2DC9B05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11010" y="4527158"/>
            <a:ext cx="1392273" cy="13922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F5B17A-5B69-4F2B-AAAB-96678992A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6508" t="24123" r="22007" b="24123"/>
          <a:stretch/>
        </p:blipFill>
        <p:spPr>
          <a:xfrm>
            <a:off x="4987424" y="4678475"/>
            <a:ext cx="1392272" cy="1399540"/>
          </a:xfrm>
          <a:prstGeom prst="rect">
            <a:avLst/>
          </a:prstGeom>
        </p:spPr>
      </p:pic>
      <p:sp>
        <p:nvSpPr>
          <p:cNvPr id="7" name="Marcador de Posição de Conteúdo 4">
            <a:extLst>
              <a:ext uri="{FF2B5EF4-FFF2-40B4-BE49-F238E27FC236}">
                <a16:creationId xmlns:a16="http://schemas.microsoft.com/office/drawing/2014/main" id="{23A58CBD-C9DA-45CE-B0B7-C2D4E0E0F67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Quantidade em stock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Valor nutricional</a:t>
            </a: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endParaRPr lang="pt-PT" sz="1600" dirty="0">
              <a:solidFill>
                <a:srgbClr val="2A1A00">
                  <a:lumMod val="90000"/>
                  <a:lumOff val="10000"/>
                </a:srgbClr>
              </a:solidFill>
            </a:endParaRPr>
          </a:p>
          <a:p>
            <a:pPr lvl="1">
              <a:buClr>
                <a:srgbClr val="2A1A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I</a:t>
            </a:r>
            <a:r>
              <a:rPr lang="pt-PT" sz="1600" dirty="0" err="1">
                <a:solidFill>
                  <a:srgbClr val="2A1A00">
                    <a:lumMod val="90000"/>
                    <a:lumOff val="10000"/>
                  </a:srgbClr>
                </a:solidFill>
              </a:rPr>
              <a:t>ngredientes</a:t>
            </a:r>
            <a:r>
              <a:rPr lang="pt-PT" sz="1600" dirty="0">
                <a:solidFill>
                  <a:srgbClr val="2A1A00">
                    <a:lumMod val="90000"/>
                    <a:lumOff val="10000"/>
                  </a:srgbClr>
                </a:solidFill>
              </a:rPr>
              <a:t> que as compõem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PT" sz="1400" b="0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PT" sz="22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887CD3-DB8B-4F45-9852-DFD4B61E75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96381" y="2606796"/>
            <a:ext cx="1440419" cy="8642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8BC5CE7-3A37-4750-B7D8-EE0A7C8C9D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2101" t="30279" r="13856" b="34644"/>
          <a:stretch/>
        </p:blipFill>
        <p:spPr>
          <a:xfrm>
            <a:off x="5840467" y="1879172"/>
            <a:ext cx="1582057" cy="7494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CB1C0C7-23AC-460B-8242-0B605025E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3324121" y="3000028"/>
            <a:ext cx="1870912" cy="85126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6C69430-9C3E-4911-909B-388AA324647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522388" y="4259719"/>
            <a:ext cx="1739718" cy="103203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91D0494-1EAC-4715-87C6-BBD4A037B8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20000"/>
          </a:blip>
          <a:srcRect l="30832" t="37821" r="36523" b="31250"/>
          <a:stretch/>
        </p:blipFill>
        <p:spPr>
          <a:xfrm>
            <a:off x="8392247" y="3117212"/>
            <a:ext cx="1582057" cy="7494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4773652-D485-48D9-BE3C-B46754515C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6226" t="24356" r="7723" b="35680"/>
          <a:stretch/>
        </p:blipFill>
        <p:spPr>
          <a:xfrm>
            <a:off x="9879292" y="1726695"/>
            <a:ext cx="1870912" cy="1157136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0BCA373C-48DC-475A-9405-D939A27F0AC2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ECE80EEB-AFE2-4FF1-8184-28D85071B7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982" t="18413" r="5889" b="27166"/>
          <a:stretch/>
        </p:blipFill>
        <p:spPr>
          <a:xfrm>
            <a:off x="7690706" y="4876702"/>
            <a:ext cx="701541" cy="69049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16E9985-0ED0-4EBA-AC3B-D5523F559759}"/>
              </a:ext>
            </a:extLst>
          </p:cNvPr>
          <p:cNvSpPr txBox="1"/>
          <p:nvPr/>
        </p:nvSpPr>
        <p:spPr>
          <a:xfrm>
            <a:off x="1573822" y="4778003"/>
            <a:ext cx="5611155" cy="85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Estaremos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prontos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concetual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?</a:t>
            </a:r>
            <a:endParaRPr lang="pt-PT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6CE32B3-611C-47A3-BEBC-3C878658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Meireles A. , Silva N. , Pereira R. , Yusupov S. ,  Base de Dados GELATUM 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51E528-C051-462F-9443-2A6C386F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2340</Words>
  <Application>Microsoft Office PowerPoint</Application>
  <PresentationFormat>Ecrã Panorâmico</PresentationFormat>
  <Paragraphs>447</Paragraphs>
  <Slides>47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Gill Sans MT</vt:lpstr>
      <vt:lpstr>Impact</vt:lpstr>
      <vt:lpstr>Wingdings</vt:lpstr>
      <vt:lpstr>Distintivo</vt:lpstr>
      <vt:lpstr>Tema do Office</vt:lpstr>
      <vt:lpstr>Apresentação do PowerPoint</vt:lpstr>
      <vt:lpstr>Fases de desenvolvimento</vt:lpstr>
      <vt:lpstr>Apresentação do caso de estudo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Apresentação do PowerPoint</vt:lpstr>
      <vt:lpstr>Levantamento e análise de 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Levantamento e análise de 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do projeto</vt:lpstr>
      <vt:lpstr>Análise crítica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</dc:creator>
  <cp:lastModifiedBy>Ricardo</cp:lastModifiedBy>
  <cp:revision>76</cp:revision>
  <dcterms:created xsi:type="dcterms:W3CDTF">2019-01-16T12:21:21Z</dcterms:created>
  <dcterms:modified xsi:type="dcterms:W3CDTF">2019-01-18T18:56:19Z</dcterms:modified>
</cp:coreProperties>
</file>